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15"/>
  </p:notesMasterIdLst>
  <p:sldIdLst>
    <p:sldId id="256" r:id="rId2"/>
    <p:sldId id="288" r:id="rId3"/>
    <p:sldId id="289" r:id="rId4"/>
    <p:sldId id="265" r:id="rId5"/>
    <p:sldId id="290" r:id="rId6"/>
    <p:sldId id="257" r:id="rId7"/>
    <p:sldId id="272" r:id="rId8"/>
    <p:sldId id="291" r:id="rId9"/>
    <p:sldId id="295" r:id="rId10"/>
    <p:sldId id="292" r:id="rId11"/>
    <p:sldId id="273" r:id="rId12"/>
    <p:sldId id="296" r:id="rId13"/>
    <p:sldId id="297" r:id="rId14"/>
  </p:sldIdLst>
  <p:sldSz cx="9144000" cy="5143500" type="screen16x9"/>
  <p:notesSz cx="6858000" cy="9144000"/>
  <p:embeddedFontLst>
    <p:embeddedFont>
      <p:font typeface="DM Sans" pitchFamily="2" charset="0"/>
      <p:regular r:id="rId16"/>
      <p:bold r:id="rId17"/>
      <p:italic r:id="rId18"/>
      <p:boldItalic r:id="rId19"/>
    </p:embeddedFont>
    <p:embeddedFont>
      <p:font typeface="PT Serif" panose="020A0603040505020204" pitchFamily="18" charset="0"/>
      <p:regular r:id="rId20"/>
      <p:bold r:id="rId21"/>
      <p:italic r:id="rId22"/>
      <p:boldItalic r:id="rId23"/>
    </p:embeddedFont>
    <p:embeddedFont>
      <p:font typeface="Roboto" panose="02000000000000000000" pitchFamily="2" charset="0"/>
      <p:regular r:id="rId24"/>
      <p:bold r:id="rId25"/>
      <p:italic r:id="rId26"/>
      <p:boldItalic r:id="rId27"/>
    </p:embeddedFont>
    <p:embeddedFont>
      <p:font typeface="Roboto Condensed Light" panose="02000000000000000000" pitchFamily="2" charset="0"/>
      <p:regular r:id="rId28"/>
      <p: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AC53"/>
    <a:srgbClr val="FFFCF5"/>
    <a:srgbClr val="ED6749"/>
    <a:srgbClr val="E6B9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E1F81E-3332-437D-9BCD-87A7D1C6CA15}">
  <a:tblStyle styleId="{3EE1F81E-3332-437D-9BCD-87A7D1C6CA1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968" autoAdjust="0"/>
  </p:normalViewPr>
  <p:slideViewPr>
    <p:cSldViewPr snapToGrid="0">
      <p:cViewPr varScale="1">
        <p:scale>
          <a:sx n="100" d="100"/>
          <a:sy n="100" d="100"/>
        </p:scale>
        <p:origin x="9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ec5b5d10f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ec5b5d10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Some genres are kind of different. For instance, science movies have relatively large portion in the high rating pattern compared to other genres. But most of science movies have low or medium low rating pattern, so the average score is not very high. But we cannot ignore there are still numbers of science movies having great score.</a:t>
            </a:r>
          </a:p>
        </p:txBody>
      </p:sp>
    </p:spTree>
    <p:extLst>
      <p:ext uri="{BB962C8B-B14F-4D97-AF65-F5344CB8AC3E}">
        <p14:creationId xmlns:p14="http://schemas.microsoft.com/office/powerpoint/2010/main" val="1531957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Let’s turn to controversial movies. The TV, documentary, foreign, animation have more portions in controversial categories compared to other genres, especially for TV and foreign movies. Their risk of becoming controversial is lot more than others.</a:t>
            </a:r>
          </a:p>
        </p:txBody>
      </p:sp>
    </p:spTree>
    <p:extLst>
      <p:ext uri="{BB962C8B-B14F-4D97-AF65-F5344CB8AC3E}">
        <p14:creationId xmlns:p14="http://schemas.microsoft.com/office/powerpoint/2010/main" val="317400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cb08cb8433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cb08cb8433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impact of movie score to film industry cannot be ignored nowadays. Most of audiences always try to search a movie score or reviews before they decide to buy a ticket or not. So to some extent, the movie score</a:t>
            </a:r>
            <a:r>
              <a:rPr lang="en-US" altLang="zh-CN" dirty="0"/>
              <a:t> </a:t>
            </a:r>
            <a:r>
              <a:rPr lang="en-US" dirty="0"/>
              <a:t>can be considered as indicator of the popularity and box office performance.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 data-driven model based on movie score analysis can be served to guide the movie producers. Given a combinations of resources like Genres,  Release date, Title, Budget, Cast, Director, the model can make prediction about the movie rating score, and the producer can in turn know the expectation of popularity or box office performance beforehand. </a:t>
            </a:r>
          </a:p>
        </p:txBody>
      </p:sp>
    </p:spTree>
    <p:extLst>
      <p:ext uri="{BB962C8B-B14F-4D97-AF65-F5344CB8AC3E}">
        <p14:creationId xmlns:p14="http://schemas.microsoft.com/office/powerpoint/2010/main" val="562373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underlying problem of score measuring for a certain movie is the utilization of single measure like average, median, </a:t>
            </a:r>
            <a:r>
              <a:rPr lang="en-US" dirty="0" err="1"/>
              <a:t>etc</a:t>
            </a:r>
            <a:r>
              <a:rPr lang="en-US" dirty="0"/>
              <a:t>, which will remove the distribution information. Different rating distribution, like two score rating on the right, can have approximately the same average score, although the left movie has severe polarization pattern. </a:t>
            </a:r>
          </a:p>
          <a:p>
            <a:r>
              <a:rPr lang="en-US" dirty="0"/>
              <a:t>A distribution-based analysis can incorporate the comparison between the portions of rating number for different scores and more accurately reflect audience’s feedback for a certain type of movie. </a:t>
            </a:r>
          </a:p>
        </p:txBody>
      </p:sp>
    </p:spTree>
    <p:extLst>
      <p:ext uri="{BB962C8B-B14F-4D97-AF65-F5344CB8AC3E}">
        <p14:creationId xmlns:p14="http://schemas.microsoft.com/office/powerpoint/2010/main" val="2293528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the distribution characteristics can be quantitively evaluated using probability distribution function.</a:t>
            </a:r>
          </a:p>
        </p:txBody>
      </p:sp>
    </p:spTree>
    <p:extLst>
      <p:ext uri="{BB962C8B-B14F-4D97-AF65-F5344CB8AC3E}">
        <p14:creationId xmlns:p14="http://schemas.microsoft.com/office/powerpoint/2010/main" val="462986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872b4c34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872b4c34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movie dataset is from </a:t>
            </a:r>
            <a:r>
              <a:rPr lang="en-US" dirty="0" err="1"/>
              <a:t>Grouplens</a:t>
            </a:r>
            <a:r>
              <a:rPr lang="en-US" dirty="0"/>
              <a:t>, which is a research institute and it collects more than 40,000 movies information. But most of them have very few ratings so I select the movies with more than 40 ratings and 14,000 movies is left. Those movies are categorized into several groups based on the comparison of the rating number within the score intervals. In those distribution categories, the largest rating number locate in different score intervals but obviously most audience have consensus on their feedback. Those movies appropriate a very large portion. </a:t>
            </a:r>
          </a:p>
          <a:p>
            <a:pPr marL="0" lvl="0" indent="0" algn="l" rtl="0">
              <a:spcBef>
                <a:spcPts val="0"/>
              </a:spcBef>
              <a:spcAft>
                <a:spcPts val="0"/>
              </a:spcAft>
              <a:buNone/>
            </a:pPr>
            <a:r>
              <a:rPr lang="en-US" dirty="0"/>
              <a:t>For the rest of movies which can be considered as controversial, because most of the audience have different opinions on the movies.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Let’s look at the composition of the movies in those distributions. Each bar stands for the portion of the movies in the category. For example, nearly 6% war film is within the category of high rating pattern. 75% history movies is within the category of medium high rating pattern. The box plot of the average scores for each genre is also listed for comparison.</a:t>
            </a:r>
          </a:p>
        </p:txBody>
      </p:sp>
    </p:spTree>
    <p:extLst>
      <p:ext uri="{BB962C8B-B14F-4D97-AF65-F5344CB8AC3E}">
        <p14:creationId xmlns:p14="http://schemas.microsoft.com/office/powerpoint/2010/main" val="3924004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can further probe into the genre composition. For example, the war movie have more portion in the distribution pattern of high rating and medium high ratings compared to most other genres, but less portion in medium low and low pattern. This is consistent with average score analysis. Then it can tell that the genres like war, Documentary, animation, history can have higher probability to get higher scores.</a:t>
            </a:r>
          </a:p>
        </p:txBody>
      </p:sp>
    </p:spTree>
    <p:extLst>
      <p:ext uri="{BB962C8B-B14F-4D97-AF65-F5344CB8AC3E}">
        <p14:creationId xmlns:p14="http://schemas.microsoft.com/office/powerpoint/2010/main" val="3533394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Contrary examples can be action, horror, thrill movie which have small amount in distribution pattern of high rating and large portion in low rating pattern. Producing those movies have lower probability to get good scores.</a:t>
            </a:r>
          </a:p>
        </p:txBody>
      </p:sp>
    </p:spTree>
    <p:extLst>
      <p:ext uri="{BB962C8B-B14F-4D97-AF65-F5344CB8AC3E}">
        <p14:creationId xmlns:p14="http://schemas.microsoft.com/office/powerpoint/2010/main" val="8759638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0" name="Google Shape;10;p2"/>
          <p:cNvSpPr txBox="1">
            <a:spLocks noGrp="1"/>
          </p:cNvSpPr>
          <p:nvPr>
            <p:ph type="ctrTitle"/>
          </p:nvPr>
        </p:nvSpPr>
        <p:spPr>
          <a:xfrm>
            <a:off x="2009650" y="1527538"/>
            <a:ext cx="5124600" cy="2180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Font typeface="DM Sans"/>
              <a:buNone/>
              <a:defRPr sz="6000">
                <a:latin typeface="DM Sans"/>
                <a:ea typeface="DM Sans"/>
                <a:cs typeface="DM Sans"/>
                <a:sym typeface="DM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92500" y="3939601"/>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0" y="-13775"/>
            <a:ext cx="9144003" cy="5143501"/>
          </a:xfrm>
          <a:prstGeom prst="rect">
            <a:avLst/>
          </a:prstGeom>
          <a:noFill/>
          <a:ln>
            <a:noFill/>
          </a:ln>
        </p:spPr>
      </p:pic>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Font typeface="Anaheim"/>
              <a:buAutoNum type="arabicPeriod"/>
              <a:defRPr sz="120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2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26"/>
        <p:cNvGrpSpPr/>
        <p:nvPr/>
      </p:nvGrpSpPr>
      <p:grpSpPr>
        <a:xfrm>
          <a:off x="0" y="0"/>
          <a:ext cx="0" cy="0"/>
          <a:chOff x="0" y="0"/>
          <a:chExt cx="0" cy="0"/>
        </a:xfrm>
      </p:grpSpPr>
      <p:pic>
        <p:nvPicPr>
          <p:cNvPr id="227" name="Google Shape;227;p38"/>
          <p:cNvPicPr preferRelativeResize="0"/>
          <p:nvPr/>
        </p:nvPicPr>
        <p:blipFill>
          <a:blip r:embed="rId2">
            <a:alphaModFix/>
          </a:blip>
          <a:stretch>
            <a:fillRect/>
          </a:stretch>
        </p:blipFill>
        <p:spPr>
          <a:xfrm>
            <a:off x="0" y="0"/>
            <a:ext cx="9144003" cy="51435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228"/>
        <p:cNvGrpSpPr/>
        <p:nvPr/>
      </p:nvGrpSpPr>
      <p:grpSpPr>
        <a:xfrm>
          <a:off x="0" y="0"/>
          <a:ext cx="0" cy="0"/>
          <a:chOff x="0" y="0"/>
          <a:chExt cx="0" cy="0"/>
        </a:xfrm>
      </p:grpSpPr>
      <p:pic>
        <p:nvPicPr>
          <p:cNvPr id="229" name="Google Shape;229;p39"/>
          <p:cNvPicPr preferRelativeResize="0"/>
          <p:nvPr/>
        </p:nvPicPr>
        <p:blipFill>
          <a:blip r:embed="rId2">
            <a:alphaModFix/>
          </a:blip>
          <a:stretch>
            <a:fillRect/>
          </a:stretch>
        </p:blipFill>
        <p:spPr>
          <a:xfrm rot="10800000">
            <a:off x="0" y="0"/>
            <a:ext cx="9144003" cy="5143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4"/>
        <p:cNvGrpSpPr/>
        <p:nvPr/>
      </p:nvGrpSpPr>
      <p:grpSpPr>
        <a:xfrm>
          <a:off x="0" y="0"/>
          <a:ext cx="0" cy="0"/>
          <a:chOff x="0" y="0"/>
          <a:chExt cx="0" cy="0"/>
        </a:xfrm>
      </p:grpSpPr>
      <p:pic>
        <p:nvPicPr>
          <p:cNvPr id="95" name="Google Shape;95;p21"/>
          <p:cNvPicPr preferRelativeResize="0"/>
          <p:nvPr/>
        </p:nvPicPr>
        <p:blipFill>
          <a:blip r:embed="rId2">
            <a:alphaModFix/>
          </a:blip>
          <a:stretch>
            <a:fillRect/>
          </a:stretch>
        </p:blipFill>
        <p:spPr>
          <a:xfrm rot="10800000">
            <a:off x="0" y="0"/>
            <a:ext cx="9144003" cy="5143501"/>
          </a:xfrm>
          <a:prstGeom prst="rect">
            <a:avLst/>
          </a:prstGeom>
          <a:noFill/>
          <a:ln>
            <a:noFill/>
          </a:ln>
        </p:spPr>
      </p:pic>
      <p:sp>
        <p:nvSpPr>
          <p:cNvPr id="96" name="Google Shape;96;p21"/>
          <p:cNvSpPr txBox="1">
            <a:spLocks noGrp="1"/>
          </p:cNvSpPr>
          <p:nvPr>
            <p:ph type="subTitle" idx="1"/>
          </p:nvPr>
        </p:nvSpPr>
        <p:spPr>
          <a:xfrm>
            <a:off x="5258725" y="2689900"/>
            <a:ext cx="2907600" cy="119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21"/>
          <p:cNvSpPr txBox="1">
            <a:spLocks noGrp="1"/>
          </p:cNvSpPr>
          <p:nvPr>
            <p:ph type="title"/>
          </p:nvPr>
        </p:nvSpPr>
        <p:spPr>
          <a:xfrm>
            <a:off x="5258725" y="1776225"/>
            <a:ext cx="2907600" cy="913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529160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1pPr>
            <a:lvl2pPr lvl="1" rtl="0">
              <a:spcBef>
                <a:spcPts val="0"/>
              </a:spcBef>
              <a:spcAft>
                <a:spcPts val="0"/>
              </a:spcAft>
              <a:buClr>
                <a:schemeClr val="dk1"/>
              </a:buClr>
              <a:buSzPts val="3500"/>
              <a:buFont typeface="Roboto"/>
              <a:buNone/>
              <a:defRPr sz="3500">
                <a:solidFill>
                  <a:schemeClr val="dk1"/>
                </a:solidFill>
                <a:latin typeface="Roboto"/>
                <a:ea typeface="Roboto"/>
                <a:cs typeface="Roboto"/>
                <a:sym typeface="Roboto"/>
              </a:defRPr>
            </a:lvl2pPr>
            <a:lvl3pPr lvl="2" rtl="0">
              <a:spcBef>
                <a:spcPts val="0"/>
              </a:spcBef>
              <a:spcAft>
                <a:spcPts val="0"/>
              </a:spcAft>
              <a:buClr>
                <a:schemeClr val="dk1"/>
              </a:buClr>
              <a:buSzPts val="3500"/>
              <a:buFont typeface="Roboto"/>
              <a:buNone/>
              <a:defRPr sz="3500">
                <a:solidFill>
                  <a:schemeClr val="dk1"/>
                </a:solidFill>
                <a:latin typeface="Roboto"/>
                <a:ea typeface="Roboto"/>
                <a:cs typeface="Roboto"/>
                <a:sym typeface="Roboto"/>
              </a:defRPr>
            </a:lvl3pPr>
            <a:lvl4pPr lvl="3" rtl="0">
              <a:spcBef>
                <a:spcPts val="0"/>
              </a:spcBef>
              <a:spcAft>
                <a:spcPts val="0"/>
              </a:spcAft>
              <a:buClr>
                <a:schemeClr val="dk1"/>
              </a:buClr>
              <a:buSzPts val="3500"/>
              <a:buFont typeface="Roboto"/>
              <a:buNone/>
              <a:defRPr sz="3500">
                <a:solidFill>
                  <a:schemeClr val="dk1"/>
                </a:solidFill>
                <a:latin typeface="Roboto"/>
                <a:ea typeface="Roboto"/>
                <a:cs typeface="Roboto"/>
                <a:sym typeface="Roboto"/>
              </a:defRPr>
            </a:lvl4pPr>
            <a:lvl5pPr lvl="4" rtl="0">
              <a:spcBef>
                <a:spcPts val="0"/>
              </a:spcBef>
              <a:spcAft>
                <a:spcPts val="0"/>
              </a:spcAft>
              <a:buClr>
                <a:schemeClr val="dk1"/>
              </a:buClr>
              <a:buSzPts val="3500"/>
              <a:buFont typeface="Roboto"/>
              <a:buNone/>
              <a:defRPr sz="3500">
                <a:solidFill>
                  <a:schemeClr val="dk1"/>
                </a:solidFill>
                <a:latin typeface="Roboto"/>
                <a:ea typeface="Roboto"/>
                <a:cs typeface="Roboto"/>
                <a:sym typeface="Roboto"/>
              </a:defRPr>
            </a:lvl5pPr>
            <a:lvl6pPr lvl="5" rtl="0">
              <a:spcBef>
                <a:spcPts val="0"/>
              </a:spcBef>
              <a:spcAft>
                <a:spcPts val="0"/>
              </a:spcAft>
              <a:buClr>
                <a:schemeClr val="dk1"/>
              </a:buClr>
              <a:buSzPts val="3500"/>
              <a:buFont typeface="Roboto"/>
              <a:buNone/>
              <a:defRPr sz="3500">
                <a:solidFill>
                  <a:schemeClr val="dk1"/>
                </a:solidFill>
                <a:latin typeface="Roboto"/>
                <a:ea typeface="Roboto"/>
                <a:cs typeface="Roboto"/>
                <a:sym typeface="Roboto"/>
              </a:defRPr>
            </a:lvl6pPr>
            <a:lvl7pPr lvl="6" rtl="0">
              <a:spcBef>
                <a:spcPts val="0"/>
              </a:spcBef>
              <a:spcAft>
                <a:spcPts val="0"/>
              </a:spcAft>
              <a:buClr>
                <a:schemeClr val="dk1"/>
              </a:buClr>
              <a:buSzPts val="3500"/>
              <a:buFont typeface="Roboto"/>
              <a:buNone/>
              <a:defRPr sz="3500">
                <a:solidFill>
                  <a:schemeClr val="dk1"/>
                </a:solidFill>
                <a:latin typeface="Roboto"/>
                <a:ea typeface="Roboto"/>
                <a:cs typeface="Roboto"/>
                <a:sym typeface="Roboto"/>
              </a:defRPr>
            </a:lvl7pPr>
            <a:lvl8pPr lvl="7" rtl="0">
              <a:spcBef>
                <a:spcPts val="0"/>
              </a:spcBef>
              <a:spcAft>
                <a:spcPts val="0"/>
              </a:spcAft>
              <a:buClr>
                <a:schemeClr val="dk1"/>
              </a:buClr>
              <a:buSzPts val="3500"/>
              <a:buFont typeface="Roboto"/>
              <a:buNone/>
              <a:defRPr sz="3500">
                <a:solidFill>
                  <a:schemeClr val="dk1"/>
                </a:solidFill>
                <a:latin typeface="Roboto"/>
                <a:ea typeface="Roboto"/>
                <a:cs typeface="Roboto"/>
                <a:sym typeface="Roboto"/>
              </a:defRPr>
            </a:lvl8pPr>
            <a:lvl9pPr lvl="8" rtl="0">
              <a:spcBef>
                <a:spcPts val="0"/>
              </a:spcBef>
              <a:spcAft>
                <a:spcPts val="0"/>
              </a:spcAft>
              <a:buClr>
                <a:schemeClr val="dk1"/>
              </a:buClr>
              <a:buSzPts val="3500"/>
              <a:buFont typeface="Roboto"/>
              <a:buNone/>
              <a:defRPr sz="35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T Serif"/>
              <a:buChar char="●"/>
              <a:defRPr>
                <a:solidFill>
                  <a:schemeClr val="dk1"/>
                </a:solidFill>
                <a:latin typeface="PT Serif"/>
                <a:ea typeface="PT Serif"/>
                <a:cs typeface="PT Serif"/>
                <a:sym typeface="PT Serif"/>
              </a:defRPr>
            </a:lvl1pPr>
            <a:lvl2pPr marL="914400" lvl="1" indent="-317500">
              <a:lnSpc>
                <a:spcPct val="115000"/>
              </a:lnSpc>
              <a:spcBef>
                <a:spcPts val="1600"/>
              </a:spcBef>
              <a:spcAft>
                <a:spcPts val="0"/>
              </a:spcAft>
              <a:buClr>
                <a:schemeClr val="dk1"/>
              </a:buClr>
              <a:buSzPts val="1400"/>
              <a:buFont typeface="PT Serif"/>
              <a:buChar char="○"/>
              <a:defRPr>
                <a:solidFill>
                  <a:schemeClr val="dk1"/>
                </a:solidFill>
                <a:latin typeface="PT Serif"/>
                <a:ea typeface="PT Serif"/>
                <a:cs typeface="PT Serif"/>
                <a:sym typeface="PT Serif"/>
              </a:defRPr>
            </a:lvl2pPr>
            <a:lvl3pPr marL="1371600" lvl="2" indent="-317500">
              <a:lnSpc>
                <a:spcPct val="115000"/>
              </a:lnSpc>
              <a:spcBef>
                <a:spcPts val="1600"/>
              </a:spcBef>
              <a:spcAft>
                <a:spcPts val="0"/>
              </a:spcAft>
              <a:buClr>
                <a:schemeClr val="dk1"/>
              </a:buClr>
              <a:buSzPts val="1400"/>
              <a:buFont typeface="PT Serif"/>
              <a:buChar char="■"/>
              <a:defRPr>
                <a:solidFill>
                  <a:schemeClr val="dk1"/>
                </a:solidFill>
                <a:latin typeface="PT Serif"/>
                <a:ea typeface="PT Serif"/>
                <a:cs typeface="PT Serif"/>
                <a:sym typeface="PT Serif"/>
              </a:defRPr>
            </a:lvl3pPr>
            <a:lvl4pPr marL="1828800" lvl="3" indent="-317500">
              <a:lnSpc>
                <a:spcPct val="115000"/>
              </a:lnSpc>
              <a:spcBef>
                <a:spcPts val="1600"/>
              </a:spcBef>
              <a:spcAft>
                <a:spcPts val="0"/>
              </a:spcAft>
              <a:buClr>
                <a:schemeClr val="dk1"/>
              </a:buClr>
              <a:buSzPts val="1400"/>
              <a:buFont typeface="PT Serif"/>
              <a:buChar char="●"/>
              <a:defRPr>
                <a:solidFill>
                  <a:schemeClr val="dk1"/>
                </a:solidFill>
                <a:latin typeface="PT Serif"/>
                <a:ea typeface="PT Serif"/>
                <a:cs typeface="PT Serif"/>
                <a:sym typeface="PT Serif"/>
              </a:defRPr>
            </a:lvl4pPr>
            <a:lvl5pPr marL="2286000" lvl="4" indent="-317500">
              <a:lnSpc>
                <a:spcPct val="115000"/>
              </a:lnSpc>
              <a:spcBef>
                <a:spcPts val="1600"/>
              </a:spcBef>
              <a:spcAft>
                <a:spcPts val="0"/>
              </a:spcAft>
              <a:buClr>
                <a:schemeClr val="dk1"/>
              </a:buClr>
              <a:buSzPts val="1400"/>
              <a:buFont typeface="PT Serif"/>
              <a:buChar char="○"/>
              <a:defRPr>
                <a:solidFill>
                  <a:schemeClr val="dk1"/>
                </a:solidFill>
                <a:latin typeface="PT Serif"/>
                <a:ea typeface="PT Serif"/>
                <a:cs typeface="PT Serif"/>
                <a:sym typeface="PT Serif"/>
              </a:defRPr>
            </a:lvl5pPr>
            <a:lvl6pPr marL="2743200" lvl="5" indent="-317500">
              <a:lnSpc>
                <a:spcPct val="115000"/>
              </a:lnSpc>
              <a:spcBef>
                <a:spcPts val="1600"/>
              </a:spcBef>
              <a:spcAft>
                <a:spcPts val="0"/>
              </a:spcAft>
              <a:buClr>
                <a:schemeClr val="dk1"/>
              </a:buClr>
              <a:buSzPts val="1400"/>
              <a:buFont typeface="PT Serif"/>
              <a:buChar char="■"/>
              <a:defRPr>
                <a:solidFill>
                  <a:schemeClr val="dk1"/>
                </a:solidFill>
                <a:latin typeface="PT Serif"/>
                <a:ea typeface="PT Serif"/>
                <a:cs typeface="PT Serif"/>
                <a:sym typeface="PT Serif"/>
              </a:defRPr>
            </a:lvl6pPr>
            <a:lvl7pPr marL="3200400" lvl="6" indent="-317500">
              <a:lnSpc>
                <a:spcPct val="115000"/>
              </a:lnSpc>
              <a:spcBef>
                <a:spcPts val="1600"/>
              </a:spcBef>
              <a:spcAft>
                <a:spcPts val="0"/>
              </a:spcAft>
              <a:buClr>
                <a:schemeClr val="dk1"/>
              </a:buClr>
              <a:buSzPts val="1400"/>
              <a:buFont typeface="PT Serif"/>
              <a:buChar char="●"/>
              <a:defRPr>
                <a:solidFill>
                  <a:schemeClr val="dk1"/>
                </a:solidFill>
                <a:latin typeface="PT Serif"/>
                <a:ea typeface="PT Serif"/>
                <a:cs typeface="PT Serif"/>
                <a:sym typeface="PT Serif"/>
              </a:defRPr>
            </a:lvl7pPr>
            <a:lvl8pPr marL="3657600" lvl="7" indent="-317500">
              <a:lnSpc>
                <a:spcPct val="115000"/>
              </a:lnSpc>
              <a:spcBef>
                <a:spcPts val="1600"/>
              </a:spcBef>
              <a:spcAft>
                <a:spcPts val="0"/>
              </a:spcAft>
              <a:buClr>
                <a:schemeClr val="dk1"/>
              </a:buClr>
              <a:buSzPts val="1400"/>
              <a:buFont typeface="PT Serif"/>
              <a:buChar char="○"/>
              <a:defRPr>
                <a:solidFill>
                  <a:schemeClr val="dk1"/>
                </a:solidFill>
                <a:latin typeface="PT Serif"/>
                <a:ea typeface="PT Serif"/>
                <a:cs typeface="PT Serif"/>
                <a:sym typeface="PT Serif"/>
              </a:defRPr>
            </a:lvl8pPr>
            <a:lvl9pPr marL="4114800" lvl="8" indent="-317500">
              <a:lnSpc>
                <a:spcPct val="115000"/>
              </a:lnSpc>
              <a:spcBef>
                <a:spcPts val="1600"/>
              </a:spcBef>
              <a:spcAft>
                <a:spcPts val="1600"/>
              </a:spcAft>
              <a:buClr>
                <a:schemeClr val="dk1"/>
              </a:buClr>
              <a:buSzPts val="1400"/>
              <a:buFont typeface="PT Serif"/>
              <a:buChar char="■"/>
              <a:defRPr>
                <a:solidFill>
                  <a:schemeClr val="dk1"/>
                </a:solidFill>
                <a:latin typeface="PT Serif"/>
                <a:ea typeface="PT Serif"/>
                <a:cs typeface="PT Serif"/>
                <a:sym typeface="PT Serif"/>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83" r:id="rId4"/>
    <p:sldLayoutId id="2147483684" r:id="rId5"/>
    <p:sldLayoutId id="2147483685" r:id="rId6"/>
    <p:sldLayoutId id="2147483689"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9.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7.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5.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7.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8.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237"/>
        <p:cNvGrpSpPr/>
        <p:nvPr/>
      </p:nvGrpSpPr>
      <p:grpSpPr>
        <a:xfrm>
          <a:off x="0" y="0"/>
          <a:ext cx="0" cy="0"/>
          <a:chOff x="0" y="0"/>
          <a:chExt cx="0" cy="0"/>
        </a:xfrm>
      </p:grpSpPr>
      <p:grpSp>
        <p:nvGrpSpPr>
          <p:cNvPr id="238" name="Google Shape;238;p42"/>
          <p:cNvGrpSpPr/>
          <p:nvPr/>
        </p:nvGrpSpPr>
        <p:grpSpPr>
          <a:xfrm>
            <a:off x="2526900" y="3851099"/>
            <a:ext cx="4090200" cy="586500"/>
            <a:chOff x="2526900" y="3851099"/>
            <a:chExt cx="4090200" cy="586500"/>
          </a:xfrm>
        </p:grpSpPr>
        <p:sp>
          <p:nvSpPr>
            <p:cNvPr id="239" name="Google Shape;239;p42"/>
            <p:cNvSpPr/>
            <p:nvPr/>
          </p:nvSpPr>
          <p:spPr>
            <a:xfrm>
              <a:off x="2526900" y="3851099"/>
              <a:ext cx="4090200" cy="586500"/>
            </a:xfrm>
            <a:prstGeom prst="roundRect">
              <a:avLst>
                <a:gd name="adj" fmla="val 50000"/>
              </a:avLst>
            </a:prstGeom>
            <a:gradFill>
              <a:gsLst>
                <a:gs pos="0">
                  <a:schemeClr val="lt2"/>
                </a:gs>
                <a:gs pos="34000">
                  <a:schemeClr val="accent1"/>
                </a:gs>
                <a:gs pos="63000">
                  <a:schemeClr val="accent3"/>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2"/>
            <p:cNvSpPr/>
            <p:nvPr/>
          </p:nvSpPr>
          <p:spPr>
            <a:xfrm>
              <a:off x="2542050" y="3862799"/>
              <a:ext cx="4059900" cy="5631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42"/>
          <p:cNvSpPr txBox="1">
            <a:spLocks noGrp="1"/>
          </p:cNvSpPr>
          <p:nvPr>
            <p:ph type="ctrTitle"/>
          </p:nvPr>
        </p:nvSpPr>
        <p:spPr>
          <a:xfrm>
            <a:off x="1451604" y="1582201"/>
            <a:ext cx="6281531" cy="21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Movies Rating Prediction Analysis</a:t>
            </a:r>
            <a:endParaRPr sz="4800" dirty="0"/>
          </a:p>
        </p:txBody>
      </p:sp>
      <p:sp>
        <p:nvSpPr>
          <p:cNvPr id="242" name="Google Shape;242;p42"/>
          <p:cNvSpPr txBox="1">
            <a:spLocks noGrp="1"/>
          </p:cNvSpPr>
          <p:nvPr>
            <p:ph type="subTitle" idx="1"/>
          </p:nvPr>
        </p:nvSpPr>
        <p:spPr>
          <a:xfrm>
            <a:off x="2392500" y="3939601"/>
            <a:ext cx="4359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Zimu Su/ Metis Business project</a:t>
            </a:r>
            <a:endParaRPr dirty="0"/>
          </a:p>
        </p:txBody>
      </p:sp>
      <p:sp>
        <p:nvSpPr>
          <p:cNvPr id="243" name="Google Shape;243;p42"/>
          <p:cNvSpPr/>
          <p:nvPr/>
        </p:nvSpPr>
        <p:spPr>
          <a:xfrm>
            <a:off x="8181663" y="4133716"/>
            <a:ext cx="494472" cy="474780"/>
          </a:xfrm>
          <a:custGeom>
            <a:avLst/>
            <a:gdLst/>
            <a:ahLst/>
            <a:cxnLst/>
            <a:rect l="l" t="t" r="r" b="b"/>
            <a:pathLst>
              <a:path w="17766" h="17060" extrusionOk="0">
                <a:moveTo>
                  <a:pt x="9052" y="0"/>
                </a:moveTo>
                <a:cubicBezTo>
                  <a:pt x="9020" y="0"/>
                  <a:pt x="8987" y="1"/>
                  <a:pt x="8955" y="3"/>
                </a:cubicBezTo>
                <a:cubicBezTo>
                  <a:pt x="8026" y="50"/>
                  <a:pt x="7288" y="788"/>
                  <a:pt x="7216" y="1705"/>
                </a:cubicBezTo>
                <a:cubicBezTo>
                  <a:pt x="7169" y="2301"/>
                  <a:pt x="7431" y="2884"/>
                  <a:pt x="7895" y="3265"/>
                </a:cubicBezTo>
                <a:cubicBezTo>
                  <a:pt x="8252" y="3563"/>
                  <a:pt x="8467" y="4015"/>
                  <a:pt x="8455" y="4491"/>
                </a:cubicBezTo>
                <a:lnTo>
                  <a:pt x="8455" y="7623"/>
                </a:lnTo>
                <a:lnTo>
                  <a:pt x="5942" y="5611"/>
                </a:lnTo>
                <a:cubicBezTo>
                  <a:pt x="5573" y="5313"/>
                  <a:pt x="5359" y="4860"/>
                  <a:pt x="5359" y="4396"/>
                </a:cubicBezTo>
                <a:cubicBezTo>
                  <a:pt x="5337" y="3288"/>
                  <a:pt x="4434" y="2604"/>
                  <a:pt x="3512" y="2604"/>
                </a:cubicBezTo>
                <a:cubicBezTo>
                  <a:pt x="2968" y="2604"/>
                  <a:pt x="2417" y="2842"/>
                  <a:pt x="2037" y="3372"/>
                </a:cubicBezTo>
                <a:cubicBezTo>
                  <a:pt x="1144" y="4614"/>
                  <a:pt x="2085" y="6274"/>
                  <a:pt x="3509" y="6274"/>
                </a:cubicBezTo>
                <a:cubicBezTo>
                  <a:pt x="3642" y="6274"/>
                  <a:pt x="3779" y="6260"/>
                  <a:pt x="3918" y="6230"/>
                </a:cubicBezTo>
                <a:cubicBezTo>
                  <a:pt x="4024" y="6208"/>
                  <a:pt x="4130" y="6197"/>
                  <a:pt x="4236" y="6197"/>
                </a:cubicBezTo>
                <a:cubicBezTo>
                  <a:pt x="4598" y="6197"/>
                  <a:pt x="4955" y="6321"/>
                  <a:pt x="5240" y="6551"/>
                </a:cubicBezTo>
                <a:lnTo>
                  <a:pt x="7681" y="8504"/>
                </a:lnTo>
                <a:lnTo>
                  <a:pt x="4538" y="9218"/>
                </a:lnTo>
                <a:cubicBezTo>
                  <a:pt x="4427" y="9241"/>
                  <a:pt x="4315" y="9252"/>
                  <a:pt x="4205" y="9252"/>
                </a:cubicBezTo>
                <a:cubicBezTo>
                  <a:pt x="3852" y="9252"/>
                  <a:pt x="3509" y="9138"/>
                  <a:pt x="3228" y="8920"/>
                </a:cubicBezTo>
                <a:cubicBezTo>
                  <a:pt x="2878" y="8653"/>
                  <a:pt x="2494" y="8536"/>
                  <a:pt x="2123" y="8536"/>
                </a:cubicBezTo>
                <a:cubicBezTo>
                  <a:pt x="1006" y="8536"/>
                  <a:pt x="1" y="9604"/>
                  <a:pt x="358" y="10873"/>
                </a:cubicBezTo>
                <a:cubicBezTo>
                  <a:pt x="603" y="11749"/>
                  <a:pt x="1363" y="12210"/>
                  <a:pt x="2126" y="12210"/>
                </a:cubicBezTo>
                <a:cubicBezTo>
                  <a:pt x="2774" y="12210"/>
                  <a:pt x="3425" y="11877"/>
                  <a:pt x="3764" y="11183"/>
                </a:cubicBezTo>
                <a:cubicBezTo>
                  <a:pt x="3978" y="10754"/>
                  <a:pt x="4371" y="10456"/>
                  <a:pt x="4835" y="10361"/>
                </a:cubicBezTo>
                <a:lnTo>
                  <a:pt x="7883" y="9659"/>
                </a:lnTo>
                <a:lnTo>
                  <a:pt x="6478" y="12564"/>
                </a:lnTo>
                <a:cubicBezTo>
                  <a:pt x="6264" y="12980"/>
                  <a:pt x="5871" y="13290"/>
                  <a:pt x="5419" y="13397"/>
                </a:cubicBezTo>
                <a:cubicBezTo>
                  <a:pt x="3752" y="13814"/>
                  <a:pt x="3526" y="16100"/>
                  <a:pt x="5085" y="16826"/>
                </a:cubicBezTo>
                <a:cubicBezTo>
                  <a:pt x="5353" y="16953"/>
                  <a:pt x="5623" y="17010"/>
                  <a:pt x="5882" y="17010"/>
                </a:cubicBezTo>
                <a:cubicBezTo>
                  <a:pt x="7131" y="17010"/>
                  <a:pt x="8137" y="15677"/>
                  <a:pt x="7526" y="14385"/>
                </a:cubicBezTo>
                <a:cubicBezTo>
                  <a:pt x="7336" y="13957"/>
                  <a:pt x="7336" y="13457"/>
                  <a:pt x="7550" y="13040"/>
                </a:cubicBezTo>
                <a:lnTo>
                  <a:pt x="8907" y="10218"/>
                </a:lnTo>
                <a:lnTo>
                  <a:pt x="10300" y="13123"/>
                </a:lnTo>
                <a:cubicBezTo>
                  <a:pt x="10503" y="13552"/>
                  <a:pt x="10503" y="14040"/>
                  <a:pt x="10300" y="14469"/>
                </a:cubicBezTo>
                <a:cubicBezTo>
                  <a:pt x="9712" y="15760"/>
                  <a:pt x="10731" y="17059"/>
                  <a:pt x="11962" y="17059"/>
                </a:cubicBezTo>
                <a:cubicBezTo>
                  <a:pt x="12252" y="17059"/>
                  <a:pt x="12553" y="16987"/>
                  <a:pt x="12848" y="16826"/>
                </a:cubicBezTo>
                <a:cubicBezTo>
                  <a:pt x="13658" y="16386"/>
                  <a:pt x="14015" y="15397"/>
                  <a:pt x="13682" y="14540"/>
                </a:cubicBezTo>
                <a:cubicBezTo>
                  <a:pt x="13455" y="13981"/>
                  <a:pt x="12979" y="13576"/>
                  <a:pt x="12396" y="13433"/>
                </a:cubicBezTo>
                <a:cubicBezTo>
                  <a:pt x="11931" y="13314"/>
                  <a:pt x="11550" y="13004"/>
                  <a:pt x="11348" y="12576"/>
                </a:cubicBezTo>
                <a:lnTo>
                  <a:pt x="10003" y="9754"/>
                </a:lnTo>
                <a:lnTo>
                  <a:pt x="13134" y="10480"/>
                </a:lnTo>
                <a:cubicBezTo>
                  <a:pt x="13598" y="10587"/>
                  <a:pt x="13979" y="10897"/>
                  <a:pt x="14182" y="11314"/>
                </a:cubicBezTo>
                <a:cubicBezTo>
                  <a:pt x="14528" y="11997"/>
                  <a:pt x="15166" y="12316"/>
                  <a:pt x="15801" y="12316"/>
                </a:cubicBezTo>
                <a:cubicBezTo>
                  <a:pt x="16626" y="12316"/>
                  <a:pt x="17448" y="11777"/>
                  <a:pt x="17623" y="10802"/>
                </a:cubicBezTo>
                <a:cubicBezTo>
                  <a:pt x="17765" y="9897"/>
                  <a:pt x="17230" y="9004"/>
                  <a:pt x="16349" y="8730"/>
                </a:cubicBezTo>
                <a:cubicBezTo>
                  <a:pt x="16175" y="8679"/>
                  <a:pt x="15996" y="8654"/>
                  <a:pt x="15819" y="8654"/>
                </a:cubicBezTo>
                <a:cubicBezTo>
                  <a:pt x="15413" y="8654"/>
                  <a:pt x="15013" y="8786"/>
                  <a:pt x="14682" y="9051"/>
                </a:cubicBezTo>
                <a:cubicBezTo>
                  <a:pt x="14411" y="9261"/>
                  <a:pt x="14076" y="9368"/>
                  <a:pt x="13734" y="9368"/>
                </a:cubicBezTo>
                <a:cubicBezTo>
                  <a:pt x="13610" y="9368"/>
                  <a:pt x="13484" y="9354"/>
                  <a:pt x="13360" y="9325"/>
                </a:cubicBezTo>
                <a:lnTo>
                  <a:pt x="10312" y="8623"/>
                </a:lnTo>
                <a:lnTo>
                  <a:pt x="12836" y="6623"/>
                </a:lnTo>
                <a:cubicBezTo>
                  <a:pt x="13115" y="6407"/>
                  <a:pt x="13455" y="6286"/>
                  <a:pt x="13805" y="6286"/>
                </a:cubicBezTo>
                <a:cubicBezTo>
                  <a:pt x="13918" y="6286"/>
                  <a:pt x="14032" y="6299"/>
                  <a:pt x="14146" y="6325"/>
                </a:cubicBezTo>
                <a:cubicBezTo>
                  <a:pt x="14275" y="6350"/>
                  <a:pt x="14400" y="6363"/>
                  <a:pt x="14523" y="6363"/>
                </a:cubicBezTo>
                <a:cubicBezTo>
                  <a:pt x="15994" y="6363"/>
                  <a:pt x="16932" y="4603"/>
                  <a:pt x="15932" y="3372"/>
                </a:cubicBezTo>
                <a:cubicBezTo>
                  <a:pt x="15549" y="2901"/>
                  <a:pt x="15033" y="2690"/>
                  <a:pt x="14525" y="2690"/>
                </a:cubicBezTo>
                <a:cubicBezTo>
                  <a:pt x="13594" y="2690"/>
                  <a:pt x="12689" y="3398"/>
                  <a:pt x="12681" y="4515"/>
                </a:cubicBezTo>
                <a:cubicBezTo>
                  <a:pt x="12670" y="4991"/>
                  <a:pt x="12443" y="5432"/>
                  <a:pt x="12074" y="5718"/>
                </a:cubicBezTo>
                <a:lnTo>
                  <a:pt x="9622" y="7670"/>
                </a:lnTo>
                <a:lnTo>
                  <a:pt x="9622" y="4456"/>
                </a:lnTo>
                <a:cubicBezTo>
                  <a:pt x="9633" y="3979"/>
                  <a:pt x="9860" y="3539"/>
                  <a:pt x="10217" y="3241"/>
                </a:cubicBezTo>
                <a:cubicBezTo>
                  <a:pt x="11549" y="2131"/>
                  <a:pt x="10748" y="0"/>
                  <a:pt x="90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2"/>
          <p:cNvSpPr/>
          <p:nvPr/>
        </p:nvSpPr>
        <p:spPr>
          <a:xfrm>
            <a:off x="7949850" y="3793172"/>
            <a:ext cx="354654" cy="340560"/>
          </a:xfrm>
          <a:custGeom>
            <a:avLst/>
            <a:gdLst/>
            <a:ahLst/>
            <a:cxnLst/>
            <a:rect l="l" t="t" r="r" b="b"/>
            <a:pathLst>
              <a:path w="17766" h="17060" extrusionOk="0">
                <a:moveTo>
                  <a:pt x="9052" y="0"/>
                </a:moveTo>
                <a:cubicBezTo>
                  <a:pt x="9020" y="0"/>
                  <a:pt x="8987" y="1"/>
                  <a:pt x="8955" y="3"/>
                </a:cubicBezTo>
                <a:cubicBezTo>
                  <a:pt x="8026" y="50"/>
                  <a:pt x="7288" y="788"/>
                  <a:pt x="7216" y="1705"/>
                </a:cubicBezTo>
                <a:cubicBezTo>
                  <a:pt x="7169" y="2301"/>
                  <a:pt x="7431" y="2884"/>
                  <a:pt x="7895" y="3265"/>
                </a:cubicBezTo>
                <a:cubicBezTo>
                  <a:pt x="8252" y="3563"/>
                  <a:pt x="8467" y="4015"/>
                  <a:pt x="8455" y="4491"/>
                </a:cubicBezTo>
                <a:lnTo>
                  <a:pt x="8455" y="7623"/>
                </a:lnTo>
                <a:lnTo>
                  <a:pt x="5942" y="5611"/>
                </a:lnTo>
                <a:cubicBezTo>
                  <a:pt x="5573" y="5313"/>
                  <a:pt x="5359" y="4860"/>
                  <a:pt x="5359" y="4396"/>
                </a:cubicBezTo>
                <a:cubicBezTo>
                  <a:pt x="5337" y="3288"/>
                  <a:pt x="4434" y="2604"/>
                  <a:pt x="3512" y="2604"/>
                </a:cubicBezTo>
                <a:cubicBezTo>
                  <a:pt x="2968" y="2604"/>
                  <a:pt x="2417" y="2842"/>
                  <a:pt x="2037" y="3372"/>
                </a:cubicBezTo>
                <a:cubicBezTo>
                  <a:pt x="1144" y="4614"/>
                  <a:pt x="2085" y="6274"/>
                  <a:pt x="3509" y="6274"/>
                </a:cubicBezTo>
                <a:cubicBezTo>
                  <a:pt x="3642" y="6274"/>
                  <a:pt x="3779" y="6260"/>
                  <a:pt x="3918" y="6230"/>
                </a:cubicBezTo>
                <a:cubicBezTo>
                  <a:pt x="4024" y="6208"/>
                  <a:pt x="4130" y="6197"/>
                  <a:pt x="4236" y="6197"/>
                </a:cubicBezTo>
                <a:cubicBezTo>
                  <a:pt x="4598" y="6197"/>
                  <a:pt x="4955" y="6321"/>
                  <a:pt x="5240" y="6551"/>
                </a:cubicBezTo>
                <a:lnTo>
                  <a:pt x="7681" y="8504"/>
                </a:lnTo>
                <a:lnTo>
                  <a:pt x="4538" y="9218"/>
                </a:lnTo>
                <a:cubicBezTo>
                  <a:pt x="4427" y="9241"/>
                  <a:pt x="4315" y="9252"/>
                  <a:pt x="4205" y="9252"/>
                </a:cubicBezTo>
                <a:cubicBezTo>
                  <a:pt x="3852" y="9252"/>
                  <a:pt x="3509" y="9138"/>
                  <a:pt x="3228" y="8920"/>
                </a:cubicBezTo>
                <a:cubicBezTo>
                  <a:pt x="2878" y="8653"/>
                  <a:pt x="2494" y="8536"/>
                  <a:pt x="2123" y="8536"/>
                </a:cubicBezTo>
                <a:cubicBezTo>
                  <a:pt x="1006" y="8536"/>
                  <a:pt x="1" y="9604"/>
                  <a:pt x="358" y="10873"/>
                </a:cubicBezTo>
                <a:cubicBezTo>
                  <a:pt x="603" y="11749"/>
                  <a:pt x="1363" y="12210"/>
                  <a:pt x="2126" y="12210"/>
                </a:cubicBezTo>
                <a:cubicBezTo>
                  <a:pt x="2774" y="12210"/>
                  <a:pt x="3425" y="11877"/>
                  <a:pt x="3764" y="11183"/>
                </a:cubicBezTo>
                <a:cubicBezTo>
                  <a:pt x="3978" y="10754"/>
                  <a:pt x="4371" y="10456"/>
                  <a:pt x="4835" y="10361"/>
                </a:cubicBezTo>
                <a:lnTo>
                  <a:pt x="7883" y="9659"/>
                </a:lnTo>
                <a:lnTo>
                  <a:pt x="6478" y="12564"/>
                </a:lnTo>
                <a:cubicBezTo>
                  <a:pt x="6264" y="12980"/>
                  <a:pt x="5871" y="13290"/>
                  <a:pt x="5419" y="13397"/>
                </a:cubicBezTo>
                <a:cubicBezTo>
                  <a:pt x="3752" y="13814"/>
                  <a:pt x="3526" y="16100"/>
                  <a:pt x="5085" y="16826"/>
                </a:cubicBezTo>
                <a:cubicBezTo>
                  <a:pt x="5353" y="16953"/>
                  <a:pt x="5623" y="17010"/>
                  <a:pt x="5882" y="17010"/>
                </a:cubicBezTo>
                <a:cubicBezTo>
                  <a:pt x="7131" y="17010"/>
                  <a:pt x="8137" y="15677"/>
                  <a:pt x="7526" y="14385"/>
                </a:cubicBezTo>
                <a:cubicBezTo>
                  <a:pt x="7336" y="13957"/>
                  <a:pt x="7336" y="13457"/>
                  <a:pt x="7550" y="13040"/>
                </a:cubicBezTo>
                <a:lnTo>
                  <a:pt x="8907" y="10218"/>
                </a:lnTo>
                <a:lnTo>
                  <a:pt x="10300" y="13123"/>
                </a:lnTo>
                <a:cubicBezTo>
                  <a:pt x="10503" y="13552"/>
                  <a:pt x="10503" y="14040"/>
                  <a:pt x="10300" y="14469"/>
                </a:cubicBezTo>
                <a:cubicBezTo>
                  <a:pt x="9712" y="15760"/>
                  <a:pt x="10731" y="17059"/>
                  <a:pt x="11962" y="17059"/>
                </a:cubicBezTo>
                <a:cubicBezTo>
                  <a:pt x="12252" y="17059"/>
                  <a:pt x="12553" y="16987"/>
                  <a:pt x="12848" y="16826"/>
                </a:cubicBezTo>
                <a:cubicBezTo>
                  <a:pt x="13658" y="16386"/>
                  <a:pt x="14015" y="15397"/>
                  <a:pt x="13682" y="14540"/>
                </a:cubicBezTo>
                <a:cubicBezTo>
                  <a:pt x="13455" y="13981"/>
                  <a:pt x="12979" y="13576"/>
                  <a:pt x="12396" y="13433"/>
                </a:cubicBezTo>
                <a:cubicBezTo>
                  <a:pt x="11931" y="13314"/>
                  <a:pt x="11550" y="13004"/>
                  <a:pt x="11348" y="12576"/>
                </a:cubicBezTo>
                <a:lnTo>
                  <a:pt x="10003" y="9754"/>
                </a:lnTo>
                <a:lnTo>
                  <a:pt x="13134" y="10480"/>
                </a:lnTo>
                <a:cubicBezTo>
                  <a:pt x="13598" y="10587"/>
                  <a:pt x="13979" y="10897"/>
                  <a:pt x="14182" y="11314"/>
                </a:cubicBezTo>
                <a:cubicBezTo>
                  <a:pt x="14528" y="11997"/>
                  <a:pt x="15166" y="12316"/>
                  <a:pt x="15801" y="12316"/>
                </a:cubicBezTo>
                <a:cubicBezTo>
                  <a:pt x="16626" y="12316"/>
                  <a:pt x="17448" y="11777"/>
                  <a:pt x="17623" y="10802"/>
                </a:cubicBezTo>
                <a:cubicBezTo>
                  <a:pt x="17765" y="9897"/>
                  <a:pt x="17230" y="9004"/>
                  <a:pt x="16349" y="8730"/>
                </a:cubicBezTo>
                <a:cubicBezTo>
                  <a:pt x="16175" y="8679"/>
                  <a:pt x="15996" y="8654"/>
                  <a:pt x="15819" y="8654"/>
                </a:cubicBezTo>
                <a:cubicBezTo>
                  <a:pt x="15413" y="8654"/>
                  <a:pt x="15013" y="8786"/>
                  <a:pt x="14682" y="9051"/>
                </a:cubicBezTo>
                <a:cubicBezTo>
                  <a:pt x="14411" y="9261"/>
                  <a:pt x="14076" y="9368"/>
                  <a:pt x="13734" y="9368"/>
                </a:cubicBezTo>
                <a:cubicBezTo>
                  <a:pt x="13610" y="9368"/>
                  <a:pt x="13484" y="9354"/>
                  <a:pt x="13360" y="9325"/>
                </a:cubicBezTo>
                <a:lnTo>
                  <a:pt x="10312" y="8623"/>
                </a:lnTo>
                <a:lnTo>
                  <a:pt x="12836" y="6623"/>
                </a:lnTo>
                <a:cubicBezTo>
                  <a:pt x="13115" y="6407"/>
                  <a:pt x="13455" y="6286"/>
                  <a:pt x="13805" y="6286"/>
                </a:cubicBezTo>
                <a:cubicBezTo>
                  <a:pt x="13918" y="6286"/>
                  <a:pt x="14032" y="6299"/>
                  <a:pt x="14146" y="6325"/>
                </a:cubicBezTo>
                <a:cubicBezTo>
                  <a:pt x="14275" y="6350"/>
                  <a:pt x="14400" y="6363"/>
                  <a:pt x="14523" y="6363"/>
                </a:cubicBezTo>
                <a:cubicBezTo>
                  <a:pt x="15994" y="6363"/>
                  <a:pt x="16932" y="4603"/>
                  <a:pt x="15932" y="3372"/>
                </a:cubicBezTo>
                <a:cubicBezTo>
                  <a:pt x="15549" y="2901"/>
                  <a:pt x="15033" y="2690"/>
                  <a:pt x="14525" y="2690"/>
                </a:cubicBezTo>
                <a:cubicBezTo>
                  <a:pt x="13594" y="2690"/>
                  <a:pt x="12689" y="3398"/>
                  <a:pt x="12681" y="4515"/>
                </a:cubicBezTo>
                <a:cubicBezTo>
                  <a:pt x="12670" y="4991"/>
                  <a:pt x="12443" y="5432"/>
                  <a:pt x="12074" y="5718"/>
                </a:cubicBezTo>
                <a:lnTo>
                  <a:pt x="9622" y="7670"/>
                </a:lnTo>
                <a:lnTo>
                  <a:pt x="9622" y="4456"/>
                </a:lnTo>
                <a:cubicBezTo>
                  <a:pt x="9633" y="3979"/>
                  <a:pt x="9860" y="3539"/>
                  <a:pt x="10217" y="3241"/>
                </a:cubicBezTo>
                <a:cubicBezTo>
                  <a:pt x="11549" y="2131"/>
                  <a:pt x="10748" y="0"/>
                  <a:pt x="9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42"/>
          <p:cNvGrpSpPr/>
          <p:nvPr/>
        </p:nvGrpSpPr>
        <p:grpSpPr>
          <a:xfrm>
            <a:off x="3799154" y="705922"/>
            <a:ext cx="1537032" cy="766834"/>
            <a:chOff x="3577857" y="352631"/>
            <a:chExt cx="1979946" cy="987806"/>
          </a:xfrm>
        </p:grpSpPr>
        <p:sp>
          <p:nvSpPr>
            <p:cNvPr id="246" name="Google Shape;246;p42"/>
            <p:cNvSpPr/>
            <p:nvPr/>
          </p:nvSpPr>
          <p:spPr>
            <a:xfrm flipH="1">
              <a:off x="4570025" y="1108527"/>
              <a:ext cx="987778" cy="231909"/>
            </a:xfrm>
            <a:custGeom>
              <a:avLst/>
              <a:gdLst/>
              <a:ahLst/>
              <a:cxnLst/>
              <a:rect l="l" t="t" r="r" b="b"/>
              <a:pathLst>
                <a:path w="20087" h="4716" extrusionOk="0">
                  <a:moveTo>
                    <a:pt x="10050" y="0"/>
                  </a:moveTo>
                  <a:cubicBezTo>
                    <a:pt x="4501" y="0"/>
                    <a:pt x="1" y="4715"/>
                    <a:pt x="1" y="4715"/>
                  </a:cubicBezTo>
                  <a:lnTo>
                    <a:pt x="20087" y="4715"/>
                  </a:lnTo>
                  <a:cubicBezTo>
                    <a:pt x="20087" y="4715"/>
                    <a:pt x="15598" y="0"/>
                    <a:pt x="10050" y="0"/>
                  </a:cubicBezTo>
                  <a:close/>
                </a:path>
              </a:pathLst>
            </a:custGeom>
            <a:gradFill>
              <a:gsLst>
                <a:gs pos="0">
                  <a:schemeClr val="lt2"/>
                </a:gs>
                <a:gs pos="34000">
                  <a:schemeClr val="accent1"/>
                </a:gs>
                <a:gs pos="63000">
                  <a:schemeClr val="accent3"/>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2"/>
            <p:cNvSpPr/>
            <p:nvPr/>
          </p:nvSpPr>
          <p:spPr>
            <a:xfrm flipH="1">
              <a:off x="4599647" y="1115826"/>
              <a:ext cx="928522" cy="215144"/>
            </a:xfrm>
            <a:custGeom>
              <a:avLst/>
              <a:gdLst/>
              <a:ahLst/>
              <a:cxnLst/>
              <a:rect l="l" t="t" r="r" b="b"/>
              <a:pathLst>
                <a:path w="20087" h="4716" extrusionOk="0">
                  <a:moveTo>
                    <a:pt x="10050" y="0"/>
                  </a:moveTo>
                  <a:cubicBezTo>
                    <a:pt x="4501" y="0"/>
                    <a:pt x="1" y="4715"/>
                    <a:pt x="1" y="4715"/>
                  </a:cubicBezTo>
                  <a:lnTo>
                    <a:pt x="20087" y="4715"/>
                  </a:lnTo>
                  <a:cubicBezTo>
                    <a:pt x="20087" y="4715"/>
                    <a:pt x="15598" y="0"/>
                    <a:pt x="10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2"/>
            <p:cNvSpPr/>
            <p:nvPr/>
          </p:nvSpPr>
          <p:spPr>
            <a:xfrm flipH="1">
              <a:off x="4561807" y="641847"/>
              <a:ext cx="714365" cy="698580"/>
            </a:xfrm>
            <a:custGeom>
              <a:avLst/>
              <a:gdLst/>
              <a:ahLst/>
              <a:cxnLst/>
              <a:rect l="l" t="t" r="r" b="b"/>
              <a:pathLst>
                <a:path w="14527" h="14206" extrusionOk="0">
                  <a:moveTo>
                    <a:pt x="257" y="0"/>
                  </a:moveTo>
                  <a:cubicBezTo>
                    <a:pt x="190" y="0"/>
                    <a:pt x="155" y="1"/>
                    <a:pt x="155" y="1"/>
                  </a:cubicBezTo>
                  <a:cubicBezTo>
                    <a:pt x="155" y="1"/>
                    <a:pt x="1" y="6514"/>
                    <a:pt x="3918" y="10443"/>
                  </a:cubicBezTo>
                  <a:cubicBezTo>
                    <a:pt x="7430" y="13955"/>
                    <a:pt x="13002" y="14193"/>
                    <a:pt x="14145" y="14205"/>
                  </a:cubicBezTo>
                  <a:lnTo>
                    <a:pt x="14360" y="14205"/>
                  </a:lnTo>
                  <a:cubicBezTo>
                    <a:pt x="14360" y="14205"/>
                    <a:pt x="14526" y="7692"/>
                    <a:pt x="10597" y="3763"/>
                  </a:cubicBezTo>
                  <a:cubicBezTo>
                    <a:pt x="6967" y="133"/>
                    <a:pt x="1097" y="0"/>
                    <a:pt x="257" y="0"/>
                  </a:cubicBezTo>
                  <a:close/>
                </a:path>
              </a:pathLst>
            </a:custGeom>
            <a:gradFill>
              <a:gsLst>
                <a:gs pos="0">
                  <a:schemeClr val="lt2"/>
                </a:gs>
                <a:gs pos="34000">
                  <a:schemeClr val="accent1"/>
                </a:gs>
                <a:gs pos="63000">
                  <a:schemeClr val="accent3"/>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2"/>
            <p:cNvSpPr/>
            <p:nvPr/>
          </p:nvSpPr>
          <p:spPr>
            <a:xfrm flipH="1">
              <a:off x="4579677" y="655212"/>
              <a:ext cx="678629" cy="671873"/>
            </a:xfrm>
            <a:custGeom>
              <a:avLst/>
              <a:gdLst/>
              <a:ahLst/>
              <a:cxnLst/>
              <a:rect l="l" t="t" r="r" b="b"/>
              <a:pathLst>
                <a:path w="14527" h="14206" extrusionOk="0">
                  <a:moveTo>
                    <a:pt x="257" y="0"/>
                  </a:moveTo>
                  <a:cubicBezTo>
                    <a:pt x="190" y="0"/>
                    <a:pt x="155" y="1"/>
                    <a:pt x="155" y="1"/>
                  </a:cubicBezTo>
                  <a:cubicBezTo>
                    <a:pt x="155" y="1"/>
                    <a:pt x="1" y="6514"/>
                    <a:pt x="3918" y="10443"/>
                  </a:cubicBezTo>
                  <a:cubicBezTo>
                    <a:pt x="7430" y="13955"/>
                    <a:pt x="13002" y="14193"/>
                    <a:pt x="14145" y="14205"/>
                  </a:cubicBezTo>
                  <a:lnTo>
                    <a:pt x="14360" y="14205"/>
                  </a:lnTo>
                  <a:cubicBezTo>
                    <a:pt x="14360" y="14205"/>
                    <a:pt x="14526" y="7692"/>
                    <a:pt x="10597" y="3763"/>
                  </a:cubicBezTo>
                  <a:cubicBezTo>
                    <a:pt x="6967" y="133"/>
                    <a:pt x="1097"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2"/>
            <p:cNvSpPr/>
            <p:nvPr/>
          </p:nvSpPr>
          <p:spPr>
            <a:xfrm>
              <a:off x="4333741" y="352631"/>
              <a:ext cx="464360" cy="987778"/>
            </a:xfrm>
            <a:custGeom>
              <a:avLst/>
              <a:gdLst/>
              <a:ahLst/>
              <a:cxnLst/>
              <a:rect l="l" t="t" r="r" b="b"/>
              <a:pathLst>
                <a:path w="9443" h="20087" extrusionOk="0">
                  <a:moveTo>
                    <a:pt x="4716" y="0"/>
                  </a:moveTo>
                  <a:cubicBezTo>
                    <a:pt x="4716" y="0"/>
                    <a:pt x="1" y="4489"/>
                    <a:pt x="1" y="10037"/>
                  </a:cubicBezTo>
                  <a:cubicBezTo>
                    <a:pt x="1" y="15586"/>
                    <a:pt x="4716" y="20086"/>
                    <a:pt x="4716" y="20086"/>
                  </a:cubicBezTo>
                  <a:cubicBezTo>
                    <a:pt x="4716" y="20086"/>
                    <a:pt x="9442" y="15586"/>
                    <a:pt x="9442" y="10037"/>
                  </a:cubicBezTo>
                  <a:cubicBezTo>
                    <a:pt x="9442" y="4489"/>
                    <a:pt x="4716" y="0"/>
                    <a:pt x="4716" y="0"/>
                  </a:cubicBezTo>
                  <a:close/>
                </a:path>
              </a:pathLst>
            </a:custGeom>
            <a:gradFill>
              <a:gsLst>
                <a:gs pos="0">
                  <a:schemeClr val="lt2"/>
                </a:gs>
                <a:gs pos="34000">
                  <a:schemeClr val="accent1"/>
                </a:gs>
                <a:gs pos="63000">
                  <a:schemeClr val="accent3"/>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2"/>
            <p:cNvSpPr/>
            <p:nvPr/>
          </p:nvSpPr>
          <p:spPr>
            <a:xfrm>
              <a:off x="4342937" y="373245"/>
              <a:ext cx="445969" cy="946550"/>
            </a:xfrm>
            <a:custGeom>
              <a:avLst/>
              <a:gdLst/>
              <a:ahLst/>
              <a:cxnLst/>
              <a:rect l="l" t="t" r="r" b="b"/>
              <a:pathLst>
                <a:path w="9443" h="20087" extrusionOk="0">
                  <a:moveTo>
                    <a:pt x="4716" y="0"/>
                  </a:moveTo>
                  <a:cubicBezTo>
                    <a:pt x="4716" y="0"/>
                    <a:pt x="1" y="4489"/>
                    <a:pt x="1" y="10037"/>
                  </a:cubicBezTo>
                  <a:cubicBezTo>
                    <a:pt x="1" y="15586"/>
                    <a:pt x="4716" y="20086"/>
                    <a:pt x="4716" y="20086"/>
                  </a:cubicBezTo>
                  <a:cubicBezTo>
                    <a:pt x="4716" y="20086"/>
                    <a:pt x="9442" y="15586"/>
                    <a:pt x="9442" y="10037"/>
                  </a:cubicBezTo>
                  <a:cubicBezTo>
                    <a:pt x="9442" y="4489"/>
                    <a:pt x="4716" y="0"/>
                    <a:pt x="4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2"/>
            <p:cNvSpPr/>
            <p:nvPr/>
          </p:nvSpPr>
          <p:spPr>
            <a:xfrm>
              <a:off x="3859488" y="641835"/>
              <a:ext cx="714365" cy="698580"/>
            </a:xfrm>
            <a:custGeom>
              <a:avLst/>
              <a:gdLst/>
              <a:ahLst/>
              <a:cxnLst/>
              <a:rect l="l" t="t" r="r" b="b"/>
              <a:pathLst>
                <a:path w="14527" h="14206" extrusionOk="0">
                  <a:moveTo>
                    <a:pt x="257" y="0"/>
                  </a:moveTo>
                  <a:cubicBezTo>
                    <a:pt x="190" y="0"/>
                    <a:pt x="155" y="1"/>
                    <a:pt x="155" y="1"/>
                  </a:cubicBezTo>
                  <a:cubicBezTo>
                    <a:pt x="155" y="1"/>
                    <a:pt x="1" y="6514"/>
                    <a:pt x="3918" y="10443"/>
                  </a:cubicBezTo>
                  <a:cubicBezTo>
                    <a:pt x="7430" y="13955"/>
                    <a:pt x="13002" y="14193"/>
                    <a:pt x="14145" y="14205"/>
                  </a:cubicBezTo>
                  <a:lnTo>
                    <a:pt x="14360" y="14205"/>
                  </a:lnTo>
                  <a:cubicBezTo>
                    <a:pt x="14360" y="14205"/>
                    <a:pt x="14526" y="7692"/>
                    <a:pt x="10597" y="3763"/>
                  </a:cubicBezTo>
                  <a:cubicBezTo>
                    <a:pt x="6967" y="133"/>
                    <a:pt x="1097" y="0"/>
                    <a:pt x="257" y="0"/>
                  </a:cubicBezTo>
                  <a:close/>
                </a:path>
              </a:pathLst>
            </a:custGeom>
            <a:gradFill>
              <a:gsLst>
                <a:gs pos="0">
                  <a:schemeClr val="lt2"/>
                </a:gs>
                <a:gs pos="34000">
                  <a:schemeClr val="accent1"/>
                </a:gs>
                <a:gs pos="63000">
                  <a:schemeClr val="accent3"/>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2"/>
            <p:cNvSpPr/>
            <p:nvPr/>
          </p:nvSpPr>
          <p:spPr>
            <a:xfrm>
              <a:off x="3877355" y="655200"/>
              <a:ext cx="678629" cy="671873"/>
            </a:xfrm>
            <a:custGeom>
              <a:avLst/>
              <a:gdLst/>
              <a:ahLst/>
              <a:cxnLst/>
              <a:rect l="l" t="t" r="r" b="b"/>
              <a:pathLst>
                <a:path w="14527" h="14206" extrusionOk="0">
                  <a:moveTo>
                    <a:pt x="257" y="0"/>
                  </a:moveTo>
                  <a:cubicBezTo>
                    <a:pt x="190" y="0"/>
                    <a:pt x="155" y="1"/>
                    <a:pt x="155" y="1"/>
                  </a:cubicBezTo>
                  <a:cubicBezTo>
                    <a:pt x="155" y="1"/>
                    <a:pt x="1" y="6514"/>
                    <a:pt x="3918" y="10443"/>
                  </a:cubicBezTo>
                  <a:cubicBezTo>
                    <a:pt x="7430" y="13955"/>
                    <a:pt x="13002" y="14193"/>
                    <a:pt x="14145" y="14205"/>
                  </a:cubicBezTo>
                  <a:lnTo>
                    <a:pt x="14360" y="14205"/>
                  </a:lnTo>
                  <a:cubicBezTo>
                    <a:pt x="14360" y="14205"/>
                    <a:pt x="14526" y="7692"/>
                    <a:pt x="10597" y="3763"/>
                  </a:cubicBezTo>
                  <a:cubicBezTo>
                    <a:pt x="6967" y="133"/>
                    <a:pt x="1097"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2"/>
            <p:cNvSpPr/>
            <p:nvPr/>
          </p:nvSpPr>
          <p:spPr>
            <a:xfrm>
              <a:off x="3577857" y="1108515"/>
              <a:ext cx="987778" cy="231909"/>
            </a:xfrm>
            <a:custGeom>
              <a:avLst/>
              <a:gdLst/>
              <a:ahLst/>
              <a:cxnLst/>
              <a:rect l="l" t="t" r="r" b="b"/>
              <a:pathLst>
                <a:path w="20087" h="4716" extrusionOk="0">
                  <a:moveTo>
                    <a:pt x="10050" y="0"/>
                  </a:moveTo>
                  <a:cubicBezTo>
                    <a:pt x="4501" y="0"/>
                    <a:pt x="1" y="4715"/>
                    <a:pt x="1" y="4715"/>
                  </a:cubicBezTo>
                  <a:lnTo>
                    <a:pt x="20087" y="4715"/>
                  </a:lnTo>
                  <a:cubicBezTo>
                    <a:pt x="20087" y="4715"/>
                    <a:pt x="15598" y="0"/>
                    <a:pt x="10050" y="0"/>
                  </a:cubicBezTo>
                  <a:close/>
                </a:path>
              </a:pathLst>
            </a:custGeom>
            <a:gradFill>
              <a:gsLst>
                <a:gs pos="0">
                  <a:schemeClr val="lt2"/>
                </a:gs>
                <a:gs pos="34000">
                  <a:schemeClr val="accent1"/>
                </a:gs>
                <a:gs pos="63000">
                  <a:schemeClr val="accent3"/>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2"/>
            <p:cNvSpPr/>
            <p:nvPr/>
          </p:nvSpPr>
          <p:spPr>
            <a:xfrm>
              <a:off x="3607492" y="1115813"/>
              <a:ext cx="928522" cy="215144"/>
            </a:xfrm>
            <a:custGeom>
              <a:avLst/>
              <a:gdLst/>
              <a:ahLst/>
              <a:cxnLst/>
              <a:rect l="l" t="t" r="r" b="b"/>
              <a:pathLst>
                <a:path w="20087" h="4716" extrusionOk="0">
                  <a:moveTo>
                    <a:pt x="10050" y="0"/>
                  </a:moveTo>
                  <a:cubicBezTo>
                    <a:pt x="4501" y="0"/>
                    <a:pt x="1" y="4715"/>
                    <a:pt x="1" y="4715"/>
                  </a:cubicBezTo>
                  <a:lnTo>
                    <a:pt x="20087" y="4715"/>
                  </a:lnTo>
                  <a:cubicBezTo>
                    <a:pt x="20087" y="4715"/>
                    <a:pt x="15598" y="0"/>
                    <a:pt x="10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15EBD2-3866-42A0-9976-6BC2DD3ECD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688963"/>
            <a:ext cx="7628467" cy="3325938"/>
          </a:xfrm>
          <a:prstGeom prst="rect">
            <a:avLst/>
          </a:prstGeom>
        </p:spPr>
      </p:pic>
      <p:sp>
        <p:nvSpPr>
          <p:cNvPr id="7" name="TextBox 6">
            <a:extLst>
              <a:ext uri="{FF2B5EF4-FFF2-40B4-BE49-F238E27FC236}">
                <a16:creationId xmlns:a16="http://schemas.microsoft.com/office/drawing/2014/main" id="{954B7F15-F886-4009-9A57-869DC2CB4818}"/>
              </a:ext>
            </a:extLst>
          </p:cNvPr>
          <p:cNvSpPr txBox="1"/>
          <p:nvPr/>
        </p:nvSpPr>
        <p:spPr>
          <a:xfrm>
            <a:off x="150974" y="196484"/>
            <a:ext cx="4928134" cy="553998"/>
          </a:xfrm>
          <a:prstGeom prst="rect">
            <a:avLst/>
          </a:prstGeom>
          <a:noFill/>
        </p:spPr>
        <p:txBody>
          <a:bodyPr wrap="square" rtlCol="0">
            <a:spAutoFit/>
          </a:bodyPr>
          <a:lstStyle/>
          <a:p>
            <a:r>
              <a:rPr lang="en-US" altLang="zh-CN" sz="1600" dirty="0">
                <a:latin typeface="DM Sans" pitchFamily="2" charset="0"/>
              </a:rPr>
              <a:t>Some are excellent but most of them are bad</a:t>
            </a:r>
          </a:p>
          <a:p>
            <a:r>
              <a:rPr lang="en-US" dirty="0">
                <a:latin typeface="DM Sans" pitchFamily="2" charset="0"/>
              </a:rPr>
              <a:t>Other examples: Fantasy, Mystery, Adventure</a:t>
            </a:r>
          </a:p>
        </p:txBody>
      </p:sp>
      <p:pic>
        <p:nvPicPr>
          <p:cNvPr id="8" name="Picture 7">
            <a:extLst>
              <a:ext uri="{FF2B5EF4-FFF2-40B4-BE49-F238E27FC236}">
                <a16:creationId xmlns:a16="http://schemas.microsoft.com/office/drawing/2014/main" id="{7438ED9E-B8B1-44E2-9AE6-FE4747E3075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94333" y="2173982"/>
            <a:ext cx="1549667" cy="2657131"/>
          </a:xfrm>
          <a:prstGeom prst="rect">
            <a:avLst/>
          </a:prstGeom>
        </p:spPr>
      </p:pic>
      <p:cxnSp>
        <p:nvCxnSpPr>
          <p:cNvPr id="9" name="Straight Arrow Connector 8">
            <a:extLst>
              <a:ext uri="{FF2B5EF4-FFF2-40B4-BE49-F238E27FC236}">
                <a16:creationId xmlns:a16="http://schemas.microsoft.com/office/drawing/2014/main" id="{1D0CD9C1-30D0-4259-88AE-E2DBC1744CB1}"/>
              </a:ext>
            </a:extLst>
          </p:cNvPr>
          <p:cNvCxnSpPr/>
          <p:nvPr/>
        </p:nvCxnSpPr>
        <p:spPr>
          <a:xfrm>
            <a:off x="7456825" y="4389257"/>
            <a:ext cx="2750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6C44D18D-5B42-4E17-9E90-AD6D2006E468}"/>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9350" t="10446" r="-632"/>
          <a:stretch/>
        </p:blipFill>
        <p:spPr bwMode="auto">
          <a:xfrm>
            <a:off x="384084" y="785721"/>
            <a:ext cx="1498813" cy="10386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CD72AFE-BF7F-459C-8CB3-CF8A13420CF1}"/>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6984" t="9276"/>
          <a:stretch/>
        </p:blipFill>
        <p:spPr bwMode="auto">
          <a:xfrm>
            <a:off x="2245950" y="780836"/>
            <a:ext cx="1560525" cy="10435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a:extLst>
              <a:ext uri="{FF2B5EF4-FFF2-40B4-BE49-F238E27FC236}">
                <a16:creationId xmlns:a16="http://schemas.microsoft.com/office/drawing/2014/main" id="{F879301E-6600-436F-A7B6-80CCCCC75ADF}"/>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9025" t="13040"/>
          <a:stretch/>
        </p:blipFill>
        <p:spPr bwMode="auto">
          <a:xfrm>
            <a:off x="4119400" y="777041"/>
            <a:ext cx="1580710" cy="10561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13D27FAE-14BC-4DBF-9EA8-4F6A490B7514}"/>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8625" t="10345" r="435"/>
          <a:stretch/>
        </p:blipFill>
        <p:spPr bwMode="auto">
          <a:xfrm>
            <a:off x="6013035" y="750482"/>
            <a:ext cx="1443790" cy="1056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098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212DF0B-53FA-4682-9D9F-8772798E5A4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1822"/>
          <a:stretch/>
        </p:blipFill>
        <p:spPr bwMode="auto">
          <a:xfrm>
            <a:off x="719447" y="338769"/>
            <a:ext cx="2051507" cy="12727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F84158E-D1FE-4E5C-88AF-6779E68219C1}"/>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1642" r="1400"/>
          <a:stretch/>
        </p:blipFill>
        <p:spPr bwMode="auto">
          <a:xfrm>
            <a:off x="4402847" y="424309"/>
            <a:ext cx="1790000" cy="11871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5E9CF84-F7AB-4711-90FE-2F1D4E4BA10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487836" y="519093"/>
            <a:ext cx="785255" cy="857771"/>
          </a:xfrm>
          <a:prstGeom prst="rect">
            <a:avLst/>
          </a:prstGeom>
        </p:spPr>
      </p:pic>
      <p:pic>
        <p:nvPicPr>
          <p:cNvPr id="9" name="Picture 8">
            <a:extLst>
              <a:ext uri="{FF2B5EF4-FFF2-40B4-BE49-F238E27FC236}">
                <a16:creationId xmlns:a16="http://schemas.microsoft.com/office/drawing/2014/main" id="{01D6CA47-33A3-4B43-8D08-27E4101BA95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920936" y="463035"/>
            <a:ext cx="794294" cy="884457"/>
          </a:xfrm>
          <a:prstGeom prst="rect">
            <a:avLst/>
          </a:prstGeom>
        </p:spPr>
      </p:pic>
      <p:pic>
        <p:nvPicPr>
          <p:cNvPr id="11" name="Picture 10">
            <a:extLst>
              <a:ext uri="{FF2B5EF4-FFF2-40B4-BE49-F238E27FC236}">
                <a16:creationId xmlns:a16="http://schemas.microsoft.com/office/drawing/2014/main" id="{4F872372-0F13-403A-BAAE-7C2215B84322}"/>
              </a:ext>
            </a:extLst>
          </p:cNvPr>
          <p:cNvPicPr>
            <a:picLocks noChangeAspect="1"/>
          </p:cNvPicPr>
          <p:nvPr/>
        </p:nvPicPr>
        <p:blipFill rotWithShape="1">
          <a:blip r:embed="rId7">
            <a:clrChange>
              <a:clrFrom>
                <a:srgbClr val="FFFFFF"/>
              </a:clrFrom>
              <a:clrTo>
                <a:srgbClr val="FFFFFF">
                  <a:alpha val="0"/>
                </a:srgbClr>
              </a:clrTo>
            </a:clrChange>
          </a:blip>
          <a:srcRect l="-1" t="5974" r="101"/>
          <a:stretch/>
        </p:blipFill>
        <p:spPr>
          <a:xfrm>
            <a:off x="0" y="1580556"/>
            <a:ext cx="7273091" cy="3435434"/>
          </a:xfrm>
          <a:prstGeom prst="rect">
            <a:avLst/>
          </a:prstGeom>
        </p:spPr>
      </p:pic>
      <p:sp>
        <p:nvSpPr>
          <p:cNvPr id="13" name="TextBox 12">
            <a:extLst>
              <a:ext uri="{FF2B5EF4-FFF2-40B4-BE49-F238E27FC236}">
                <a16:creationId xmlns:a16="http://schemas.microsoft.com/office/drawing/2014/main" id="{435D8D91-5FBE-494A-A7A2-65A9992BD30E}"/>
              </a:ext>
            </a:extLst>
          </p:cNvPr>
          <p:cNvSpPr txBox="1"/>
          <p:nvPr/>
        </p:nvSpPr>
        <p:spPr>
          <a:xfrm>
            <a:off x="139366" y="53412"/>
            <a:ext cx="4808718" cy="400110"/>
          </a:xfrm>
          <a:prstGeom prst="rect">
            <a:avLst/>
          </a:prstGeom>
          <a:noFill/>
        </p:spPr>
        <p:txBody>
          <a:bodyPr wrap="square" rtlCol="0">
            <a:spAutoFit/>
          </a:bodyPr>
          <a:lstStyle/>
          <a:p>
            <a:r>
              <a:rPr lang="en-US" sz="2000" dirty="0">
                <a:latin typeface="DM Sans" pitchFamily="2" charset="0"/>
                <a:cs typeface="DaunPenh" panose="020B0604020202020204" pitchFamily="2" charset="0"/>
              </a:rPr>
              <a:t>Genre analysis of controversial movies</a:t>
            </a:r>
          </a:p>
        </p:txBody>
      </p:sp>
      <p:pic>
        <p:nvPicPr>
          <p:cNvPr id="15" name="Picture 14">
            <a:extLst>
              <a:ext uri="{FF2B5EF4-FFF2-40B4-BE49-F238E27FC236}">
                <a16:creationId xmlns:a16="http://schemas.microsoft.com/office/drawing/2014/main" id="{AE19DDC1-BBA7-449B-87A4-82EC3FC6B4E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357753" y="1755191"/>
            <a:ext cx="1786247" cy="3086164"/>
          </a:xfrm>
          <a:prstGeom prst="rect">
            <a:avLst/>
          </a:prstGeom>
        </p:spPr>
      </p:pic>
    </p:spTree>
    <p:extLst>
      <p:ext uri="{BB962C8B-B14F-4D97-AF65-F5344CB8AC3E}">
        <p14:creationId xmlns:p14="http://schemas.microsoft.com/office/powerpoint/2010/main" val="3000972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969A86-0D86-4971-887F-7C16DE2D0EAB}"/>
              </a:ext>
            </a:extLst>
          </p:cNvPr>
          <p:cNvSpPr txBox="1"/>
          <p:nvPr/>
        </p:nvSpPr>
        <p:spPr>
          <a:xfrm>
            <a:off x="863600" y="734887"/>
            <a:ext cx="5774267" cy="584775"/>
          </a:xfrm>
          <a:prstGeom prst="rect">
            <a:avLst/>
          </a:prstGeom>
          <a:noFill/>
        </p:spPr>
        <p:txBody>
          <a:bodyPr wrap="square" rtlCol="0">
            <a:spAutoFit/>
          </a:bodyPr>
          <a:lstStyle/>
          <a:p>
            <a:r>
              <a:rPr lang="en-US" sz="3200" dirty="0">
                <a:latin typeface="DM Sans" pitchFamily="2" charset="0"/>
              </a:rPr>
              <a:t>Next step:</a:t>
            </a:r>
          </a:p>
        </p:txBody>
      </p:sp>
      <p:sp>
        <p:nvSpPr>
          <p:cNvPr id="5" name="TextBox 4">
            <a:extLst>
              <a:ext uri="{FF2B5EF4-FFF2-40B4-BE49-F238E27FC236}">
                <a16:creationId xmlns:a16="http://schemas.microsoft.com/office/drawing/2014/main" id="{2B79E2EF-93C5-43F2-9795-D411BF25A5BA}"/>
              </a:ext>
            </a:extLst>
          </p:cNvPr>
          <p:cNvSpPr txBox="1"/>
          <p:nvPr/>
        </p:nvSpPr>
        <p:spPr>
          <a:xfrm>
            <a:off x="783129" y="1971585"/>
            <a:ext cx="8034868"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DM Sans" pitchFamily="2" charset="0"/>
              </a:rPr>
              <a:t>Incorporate more features such as title, budget, cast, director, etc.</a:t>
            </a:r>
          </a:p>
          <a:p>
            <a:pPr marL="285750" indent="-285750">
              <a:buFont typeface="Arial" panose="020B0604020202020204" pitchFamily="34" charset="0"/>
              <a:buChar char="•"/>
            </a:pPr>
            <a:r>
              <a:rPr lang="en-US" sz="1800" dirty="0">
                <a:latin typeface="DM Sans" pitchFamily="2" charset="0"/>
              </a:rPr>
              <a:t>Parameterize the distribution shape.</a:t>
            </a:r>
          </a:p>
          <a:p>
            <a:pPr marL="285750" indent="-285750">
              <a:buFont typeface="Arial" panose="020B0604020202020204" pitchFamily="34" charset="0"/>
              <a:buChar char="•"/>
            </a:pPr>
            <a:r>
              <a:rPr lang="en-US" sz="1800" dirty="0">
                <a:latin typeface="DM Sans" pitchFamily="2" charset="0"/>
              </a:rPr>
              <a:t>Build regression model between features and distribution parameters.</a:t>
            </a:r>
          </a:p>
        </p:txBody>
      </p:sp>
    </p:spTree>
    <p:extLst>
      <p:ext uri="{BB962C8B-B14F-4D97-AF65-F5344CB8AC3E}">
        <p14:creationId xmlns:p14="http://schemas.microsoft.com/office/powerpoint/2010/main" val="1035350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37740A-30F0-4A68-94AC-6293B46BDC72}"/>
              </a:ext>
            </a:extLst>
          </p:cNvPr>
          <p:cNvSpPr txBox="1"/>
          <p:nvPr/>
        </p:nvSpPr>
        <p:spPr>
          <a:xfrm>
            <a:off x="1769533" y="2156251"/>
            <a:ext cx="5774267" cy="830997"/>
          </a:xfrm>
          <a:prstGeom prst="rect">
            <a:avLst/>
          </a:prstGeom>
          <a:noFill/>
        </p:spPr>
        <p:txBody>
          <a:bodyPr wrap="square" rtlCol="0">
            <a:spAutoFit/>
          </a:bodyPr>
          <a:lstStyle/>
          <a:p>
            <a:pPr algn="ctr"/>
            <a:r>
              <a:rPr lang="en-US" sz="4800" dirty="0">
                <a:latin typeface="DM Sans" pitchFamily="2" charset="0"/>
              </a:rPr>
              <a:t>Thank you</a:t>
            </a:r>
          </a:p>
        </p:txBody>
      </p:sp>
    </p:spTree>
    <p:extLst>
      <p:ext uri="{BB962C8B-B14F-4D97-AF65-F5344CB8AC3E}">
        <p14:creationId xmlns:p14="http://schemas.microsoft.com/office/powerpoint/2010/main" val="1024882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74"/>
          <p:cNvSpPr txBox="1">
            <a:spLocks noGrp="1"/>
          </p:cNvSpPr>
          <p:nvPr>
            <p:ph type="subTitle" idx="1"/>
          </p:nvPr>
        </p:nvSpPr>
        <p:spPr>
          <a:xfrm>
            <a:off x="4904081" y="3040961"/>
            <a:ext cx="4239919" cy="11907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600" dirty="0"/>
              <a:t>woven into the ticket-buying behavior.</a:t>
            </a:r>
          </a:p>
          <a:p>
            <a:pPr marL="285750" lvl="0" indent="-285750" algn="l" rtl="0">
              <a:spcBef>
                <a:spcPts val="0"/>
              </a:spcBef>
              <a:spcAft>
                <a:spcPts val="0"/>
              </a:spcAft>
              <a:buFont typeface="Arial" panose="020B0604020202020204" pitchFamily="34" charset="0"/>
              <a:buChar char="•"/>
            </a:pPr>
            <a:r>
              <a:rPr lang="en-US" sz="1600" dirty="0"/>
              <a:t>affect box-office performance.</a:t>
            </a:r>
          </a:p>
          <a:p>
            <a:pPr marL="285750" lvl="0" indent="-285750" algn="l" rtl="0">
              <a:spcBef>
                <a:spcPts val="0"/>
              </a:spcBef>
              <a:spcAft>
                <a:spcPts val="0"/>
              </a:spcAft>
              <a:buFont typeface="Arial" panose="020B0604020202020204" pitchFamily="34" charset="0"/>
              <a:buChar char="•"/>
            </a:pPr>
            <a:r>
              <a:rPr lang="en-US" sz="1600" dirty="0"/>
              <a:t>influence the decision to make a movie.</a:t>
            </a:r>
          </a:p>
          <a:p>
            <a:pPr marL="285750" lvl="0" indent="-285750" algn="l" rtl="0">
              <a:spcBef>
                <a:spcPts val="0"/>
              </a:spcBef>
              <a:spcAft>
                <a:spcPts val="0"/>
              </a:spcAft>
              <a:buFont typeface="Arial" panose="020B0604020202020204" pitchFamily="34" charset="0"/>
              <a:buChar char="•"/>
            </a:pPr>
            <a:r>
              <a:rPr lang="en-US" sz="1600" dirty="0"/>
              <a:t>important in recommendation system</a:t>
            </a:r>
          </a:p>
          <a:p>
            <a:pPr marL="0" lvl="0" indent="0" algn="l" rtl="0">
              <a:spcBef>
                <a:spcPts val="0"/>
              </a:spcBef>
              <a:spcAft>
                <a:spcPts val="0"/>
              </a:spcAft>
            </a:pPr>
            <a:r>
              <a:rPr lang="en-US" sz="1600" dirty="0"/>
              <a:t>….</a:t>
            </a:r>
          </a:p>
        </p:txBody>
      </p:sp>
      <p:sp>
        <p:nvSpPr>
          <p:cNvPr id="872" name="Google Shape;872;p74"/>
          <p:cNvSpPr txBox="1">
            <a:spLocks noGrp="1"/>
          </p:cNvSpPr>
          <p:nvPr>
            <p:ph type="title"/>
          </p:nvPr>
        </p:nvSpPr>
        <p:spPr>
          <a:xfrm>
            <a:off x="4756734" y="1625099"/>
            <a:ext cx="4387266" cy="913800"/>
          </a:xfrm>
          <a:prstGeom prst="rect">
            <a:avLst/>
          </a:prstGeom>
        </p:spPr>
        <p:txBody>
          <a:bodyPr spcFirstLastPara="1" wrap="square" lIns="91425" tIns="91425" rIns="91425" bIns="91425" anchor="ctr" anchorCtr="0">
            <a:noAutofit/>
          </a:bodyPr>
          <a:lstStyle/>
          <a:p>
            <a:r>
              <a:rPr lang="en-US" altLang="zh-CN" sz="3200" dirty="0">
                <a:latin typeface="DM Sans" pitchFamily="2" charset="0"/>
              </a:rPr>
              <a:t>Nonnegligible impact of m</a:t>
            </a:r>
            <a:r>
              <a:rPr lang="en-US" sz="3200" dirty="0">
                <a:latin typeface="DM Sans" pitchFamily="2" charset="0"/>
              </a:rPr>
              <a:t>ovie user score</a:t>
            </a:r>
          </a:p>
        </p:txBody>
      </p:sp>
      <p:grpSp>
        <p:nvGrpSpPr>
          <p:cNvPr id="873" name="Google Shape;873;p74"/>
          <p:cNvGrpSpPr/>
          <p:nvPr/>
        </p:nvGrpSpPr>
        <p:grpSpPr>
          <a:xfrm>
            <a:off x="593532" y="1264530"/>
            <a:ext cx="3702035" cy="2489097"/>
            <a:chOff x="4144097" y="1374166"/>
            <a:chExt cx="3702035" cy="2489097"/>
          </a:xfrm>
        </p:grpSpPr>
        <p:sp>
          <p:nvSpPr>
            <p:cNvPr id="874" name="Google Shape;874;p74"/>
            <p:cNvSpPr/>
            <p:nvPr/>
          </p:nvSpPr>
          <p:spPr>
            <a:xfrm>
              <a:off x="4144097" y="1374166"/>
              <a:ext cx="3702035" cy="2489097"/>
            </a:xfrm>
            <a:custGeom>
              <a:avLst/>
              <a:gdLst/>
              <a:ahLst/>
              <a:cxnLst/>
              <a:rect l="l" t="t" r="r" b="b"/>
              <a:pathLst>
                <a:path w="285706" h="192097" extrusionOk="0">
                  <a:moveTo>
                    <a:pt x="212" y="0"/>
                  </a:moveTo>
                  <a:cubicBezTo>
                    <a:pt x="81" y="0"/>
                    <a:pt x="0" y="106"/>
                    <a:pt x="0" y="240"/>
                  </a:cubicBezTo>
                  <a:lnTo>
                    <a:pt x="0" y="191859"/>
                  </a:lnTo>
                  <a:cubicBezTo>
                    <a:pt x="0" y="191990"/>
                    <a:pt x="81" y="192096"/>
                    <a:pt x="212" y="192096"/>
                  </a:cubicBezTo>
                  <a:lnTo>
                    <a:pt x="285468" y="192096"/>
                  </a:lnTo>
                  <a:cubicBezTo>
                    <a:pt x="285599" y="192096"/>
                    <a:pt x="285705" y="191990"/>
                    <a:pt x="285705" y="191859"/>
                  </a:cubicBezTo>
                  <a:lnTo>
                    <a:pt x="285705" y="240"/>
                  </a:lnTo>
                  <a:cubicBezTo>
                    <a:pt x="285705" y="106"/>
                    <a:pt x="285599" y="0"/>
                    <a:pt x="285468"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4"/>
            <p:cNvSpPr/>
            <p:nvPr/>
          </p:nvSpPr>
          <p:spPr>
            <a:xfrm>
              <a:off x="4234934" y="3629218"/>
              <a:ext cx="3537795" cy="17885"/>
            </a:xfrm>
            <a:custGeom>
              <a:avLst/>
              <a:gdLst/>
              <a:ahLst/>
              <a:cxnLst/>
              <a:rect l="l" t="t" r="r" b="b"/>
              <a:pathLst>
                <a:path w="272978" h="1380" extrusionOk="0">
                  <a:moveTo>
                    <a:pt x="690" y="1"/>
                  </a:moveTo>
                  <a:cubicBezTo>
                    <a:pt x="319" y="1"/>
                    <a:pt x="1" y="319"/>
                    <a:pt x="1" y="690"/>
                  </a:cubicBezTo>
                  <a:cubicBezTo>
                    <a:pt x="1" y="1062"/>
                    <a:pt x="319" y="1380"/>
                    <a:pt x="690" y="1380"/>
                  </a:cubicBezTo>
                  <a:lnTo>
                    <a:pt x="272288" y="1380"/>
                  </a:lnTo>
                  <a:cubicBezTo>
                    <a:pt x="272659" y="1380"/>
                    <a:pt x="272978" y="1062"/>
                    <a:pt x="272978" y="690"/>
                  </a:cubicBezTo>
                  <a:cubicBezTo>
                    <a:pt x="272978" y="319"/>
                    <a:pt x="272659" y="1"/>
                    <a:pt x="272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4"/>
            <p:cNvSpPr/>
            <p:nvPr/>
          </p:nvSpPr>
          <p:spPr>
            <a:xfrm>
              <a:off x="7418545" y="3738865"/>
              <a:ext cx="43675" cy="31272"/>
            </a:xfrm>
            <a:custGeom>
              <a:avLst/>
              <a:gdLst/>
              <a:ahLst/>
              <a:cxnLst/>
              <a:rect l="l" t="t" r="r" b="b"/>
              <a:pathLst>
                <a:path w="3370" h="2413" extrusionOk="0">
                  <a:moveTo>
                    <a:pt x="425" y="0"/>
                  </a:moveTo>
                  <a:cubicBezTo>
                    <a:pt x="188" y="0"/>
                    <a:pt x="1" y="185"/>
                    <a:pt x="1" y="425"/>
                  </a:cubicBezTo>
                  <a:lnTo>
                    <a:pt x="1" y="1988"/>
                  </a:lnTo>
                  <a:cubicBezTo>
                    <a:pt x="1" y="2200"/>
                    <a:pt x="188" y="2412"/>
                    <a:pt x="425" y="2412"/>
                  </a:cubicBezTo>
                  <a:lnTo>
                    <a:pt x="2946" y="2412"/>
                  </a:lnTo>
                  <a:cubicBezTo>
                    <a:pt x="3183" y="2412"/>
                    <a:pt x="3370" y="2200"/>
                    <a:pt x="3370" y="1988"/>
                  </a:cubicBezTo>
                  <a:lnTo>
                    <a:pt x="3370" y="425"/>
                  </a:lnTo>
                  <a:cubicBezTo>
                    <a:pt x="3370" y="185"/>
                    <a:pt x="3183" y="0"/>
                    <a:pt x="2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4"/>
            <p:cNvSpPr/>
            <p:nvPr/>
          </p:nvSpPr>
          <p:spPr>
            <a:xfrm>
              <a:off x="7204795" y="3697953"/>
              <a:ext cx="114800" cy="90059"/>
            </a:xfrm>
            <a:custGeom>
              <a:avLst/>
              <a:gdLst/>
              <a:ahLst/>
              <a:cxnLst/>
              <a:rect l="l" t="t" r="r" b="b"/>
              <a:pathLst>
                <a:path w="8858" h="6949" extrusionOk="0">
                  <a:moveTo>
                    <a:pt x="8805" y="28"/>
                  </a:moveTo>
                  <a:cubicBezTo>
                    <a:pt x="8832" y="28"/>
                    <a:pt x="8832" y="28"/>
                    <a:pt x="8832" y="54"/>
                  </a:cubicBezTo>
                  <a:lnTo>
                    <a:pt x="8832" y="6923"/>
                  </a:lnTo>
                  <a:lnTo>
                    <a:pt x="28" y="6923"/>
                  </a:lnTo>
                  <a:lnTo>
                    <a:pt x="28" y="54"/>
                  </a:lnTo>
                  <a:cubicBezTo>
                    <a:pt x="28" y="28"/>
                    <a:pt x="28" y="28"/>
                    <a:pt x="54" y="28"/>
                  </a:cubicBezTo>
                  <a:close/>
                  <a:moveTo>
                    <a:pt x="54" y="1"/>
                  </a:moveTo>
                  <a:cubicBezTo>
                    <a:pt x="28" y="1"/>
                    <a:pt x="1" y="28"/>
                    <a:pt x="1" y="54"/>
                  </a:cubicBezTo>
                  <a:lnTo>
                    <a:pt x="1" y="6923"/>
                  </a:lnTo>
                  <a:cubicBezTo>
                    <a:pt x="1" y="6948"/>
                    <a:pt x="28" y="6948"/>
                    <a:pt x="54" y="6948"/>
                  </a:cubicBezTo>
                  <a:lnTo>
                    <a:pt x="8805" y="6948"/>
                  </a:lnTo>
                  <a:cubicBezTo>
                    <a:pt x="8832" y="6948"/>
                    <a:pt x="8858" y="6948"/>
                    <a:pt x="8858" y="6923"/>
                  </a:cubicBezTo>
                  <a:lnTo>
                    <a:pt x="8858" y="54"/>
                  </a:lnTo>
                  <a:cubicBezTo>
                    <a:pt x="8858" y="28"/>
                    <a:pt x="8832" y="1"/>
                    <a:pt x="880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4"/>
            <p:cNvSpPr/>
            <p:nvPr/>
          </p:nvSpPr>
          <p:spPr>
            <a:xfrm>
              <a:off x="7395866" y="3697953"/>
              <a:ext cx="115163" cy="90059"/>
            </a:xfrm>
            <a:custGeom>
              <a:avLst/>
              <a:gdLst/>
              <a:ahLst/>
              <a:cxnLst/>
              <a:rect l="l" t="t" r="r" b="b"/>
              <a:pathLst>
                <a:path w="8886" h="6949" extrusionOk="0">
                  <a:moveTo>
                    <a:pt x="8832" y="28"/>
                  </a:moveTo>
                  <a:cubicBezTo>
                    <a:pt x="8832" y="28"/>
                    <a:pt x="8858" y="28"/>
                    <a:pt x="8858" y="54"/>
                  </a:cubicBezTo>
                  <a:lnTo>
                    <a:pt x="8858" y="6923"/>
                  </a:lnTo>
                  <a:lnTo>
                    <a:pt x="28" y="6923"/>
                  </a:lnTo>
                  <a:lnTo>
                    <a:pt x="28" y="54"/>
                  </a:lnTo>
                  <a:cubicBezTo>
                    <a:pt x="28" y="28"/>
                    <a:pt x="54" y="28"/>
                    <a:pt x="54" y="28"/>
                  </a:cubicBezTo>
                  <a:close/>
                  <a:moveTo>
                    <a:pt x="54" y="1"/>
                  </a:moveTo>
                  <a:cubicBezTo>
                    <a:pt x="28" y="1"/>
                    <a:pt x="1" y="28"/>
                    <a:pt x="1" y="54"/>
                  </a:cubicBezTo>
                  <a:lnTo>
                    <a:pt x="1" y="6923"/>
                  </a:lnTo>
                  <a:cubicBezTo>
                    <a:pt x="1" y="6948"/>
                    <a:pt x="28" y="6948"/>
                    <a:pt x="54" y="6948"/>
                  </a:cubicBezTo>
                  <a:lnTo>
                    <a:pt x="8832" y="6948"/>
                  </a:lnTo>
                  <a:cubicBezTo>
                    <a:pt x="8858" y="6948"/>
                    <a:pt x="8885" y="6948"/>
                    <a:pt x="8885" y="6923"/>
                  </a:cubicBezTo>
                  <a:lnTo>
                    <a:pt x="8885" y="54"/>
                  </a:lnTo>
                  <a:cubicBezTo>
                    <a:pt x="8885" y="28"/>
                    <a:pt x="8858" y="1"/>
                    <a:pt x="88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4"/>
            <p:cNvSpPr/>
            <p:nvPr/>
          </p:nvSpPr>
          <p:spPr>
            <a:xfrm>
              <a:off x="7598627" y="3697953"/>
              <a:ext cx="39191" cy="43312"/>
            </a:xfrm>
            <a:custGeom>
              <a:avLst/>
              <a:gdLst/>
              <a:ahLst/>
              <a:cxnLst/>
              <a:rect l="l" t="t" r="r" b="b"/>
              <a:pathLst>
                <a:path w="3024" h="3342" extrusionOk="0">
                  <a:moveTo>
                    <a:pt x="1273" y="1"/>
                  </a:moveTo>
                  <a:cubicBezTo>
                    <a:pt x="584" y="1"/>
                    <a:pt x="0" y="558"/>
                    <a:pt x="0" y="1273"/>
                  </a:cubicBezTo>
                  <a:lnTo>
                    <a:pt x="0" y="3342"/>
                  </a:lnTo>
                  <a:lnTo>
                    <a:pt x="771" y="3342"/>
                  </a:lnTo>
                  <a:lnTo>
                    <a:pt x="771" y="1273"/>
                  </a:lnTo>
                  <a:cubicBezTo>
                    <a:pt x="771" y="983"/>
                    <a:pt x="983" y="743"/>
                    <a:pt x="1273" y="743"/>
                  </a:cubicBezTo>
                  <a:lnTo>
                    <a:pt x="3023" y="743"/>
                  </a:lnTo>
                  <a:lnTo>
                    <a:pt x="3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4"/>
            <p:cNvSpPr/>
            <p:nvPr/>
          </p:nvSpPr>
          <p:spPr>
            <a:xfrm>
              <a:off x="7649842" y="3697953"/>
              <a:ext cx="39191" cy="43312"/>
            </a:xfrm>
            <a:custGeom>
              <a:avLst/>
              <a:gdLst/>
              <a:ahLst/>
              <a:cxnLst/>
              <a:rect l="l" t="t" r="r" b="b"/>
              <a:pathLst>
                <a:path w="3024" h="3342" extrusionOk="0">
                  <a:moveTo>
                    <a:pt x="1" y="1"/>
                  </a:moveTo>
                  <a:lnTo>
                    <a:pt x="1" y="743"/>
                  </a:lnTo>
                  <a:lnTo>
                    <a:pt x="1751" y="743"/>
                  </a:lnTo>
                  <a:cubicBezTo>
                    <a:pt x="2042" y="743"/>
                    <a:pt x="2254" y="983"/>
                    <a:pt x="2254" y="1273"/>
                  </a:cubicBezTo>
                  <a:lnTo>
                    <a:pt x="2254" y="3342"/>
                  </a:lnTo>
                  <a:lnTo>
                    <a:pt x="3024" y="3342"/>
                  </a:lnTo>
                  <a:lnTo>
                    <a:pt x="3024" y="1273"/>
                  </a:lnTo>
                  <a:cubicBezTo>
                    <a:pt x="3024" y="558"/>
                    <a:pt x="2466" y="1"/>
                    <a:pt x="1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4"/>
            <p:cNvSpPr/>
            <p:nvPr/>
          </p:nvSpPr>
          <p:spPr>
            <a:xfrm>
              <a:off x="7649842" y="3753626"/>
              <a:ext cx="39191" cy="34383"/>
            </a:xfrm>
            <a:custGeom>
              <a:avLst/>
              <a:gdLst/>
              <a:ahLst/>
              <a:cxnLst/>
              <a:rect l="l" t="t" r="r" b="b"/>
              <a:pathLst>
                <a:path w="3024" h="2653" extrusionOk="0">
                  <a:moveTo>
                    <a:pt x="2254" y="0"/>
                  </a:moveTo>
                  <a:lnTo>
                    <a:pt x="2254" y="1407"/>
                  </a:lnTo>
                  <a:cubicBezTo>
                    <a:pt x="2254" y="1672"/>
                    <a:pt x="2042" y="1910"/>
                    <a:pt x="1751" y="1910"/>
                  </a:cubicBezTo>
                  <a:lnTo>
                    <a:pt x="1" y="1910"/>
                  </a:lnTo>
                  <a:lnTo>
                    <a:pt x="1" y="2652"/>
                  </a:lnTo>
                  <a:lnTo>
                    <a:pt x="1751" y="2652"/>
                  </a:lnTo>
                  <a:cubicBezTo>
                    <a:pt x="2466" y="2652"/>
                    <a:pt x="3024" y="2096"/>
                    <a:pt x="3024" y="1407"/>
                  </a:cubicBezTo>
                  <a:lnTo>
                    <a:pt x="3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4"/>
            <p:cNvSpPr/>
            <p:nvPr/>
          </p:nvSpPr>
          <p:spPr>
            <a:xfrm>
              <a:off x="7598627" y="3753626"/>
              <a:ext cx="39191" cy="34383"/>
            </a:xfrm>
            <a:custGeom>
              <a:avLst/>
              <a:gdLst/>
              <a:ahLst/>
              <a:cxnLst/>
              <a:rect l="l" t="t" r="r" b="b"/>
              <a:pathLst>
                <a:path w="3024" h="2653" extrusionOk="0">
                  <a:moveTo>
                    <a:pt x="0" y="0"/>
                  </a:moveTo>
                  <a:lnTo>
                    <a:pt x="0" y="1407"/>
                  </a:lnTo>
                  <a:cubicBezTo>
                    <a:pt x="0" y="2096"/>
                    <a:pt x="584" y="2652"/>
                    <a:pt x="1273" y="2652"/>
                  </a:cubicBezTo>
                  <a:lnTo>
                    <a:pt x="3023" y="2652"/>
                  </a:lnTo>
                  <a:lnTo>
                    <a:pt x="3023" y="1910"/>
                  </a:lnTo>
                  <a:lnTo>
                    <a:pt x="1273" y="1910"/>
                  </a:lnTo>
                  <a:cubicBezTo>
                    <a:pt x="983" y="1910"/>
                    <a:pt x="771" y="1672"/>
                    <a:pt x="771" y="1407"/>
                  </a:cubicBezTo>
                  <a:lnTo>
                    <a:pt x="7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4"/>
            <p:cNvSpPr/>
            <p:nvPr/>
          </p:nvSpPr>
          <p:spPr>
            <a:xfrm>
              <a:off x="4542522" y="3716290"/>
              <a:ext cx="46747" cy="53434"/>
            </a:xfrm>
            <a:custGeom>
              <a:avLst/>
              <a:gdLst/>
              <a:ahLst/>
              <a:cxnLst/>
              <a:rect l="l" t="t" r="r" b="b"/>
              <a:pathLst>
                <a:path w="3607" h="4123" extrusionOk="0">
                  <a:moveTo>
                    <a:pt x="130" y="0"/>
                  </a:moveTo>
                  <a:cubicBezTo>
                    <a:pt x="64" y="0"/>
                    <a:pt x="0" y="63"/>
                    <a:pt x="0" y="124"/>
                  </a:cubicBezTo>
                  <a:lnTo>
                    <a:pt x="0" y="2060"/>
                  </a:lnTo>
                  <a:lnTo>
                    <a:pt x="0" y="3995"/>
                  </a:lnTo>
                  <a:cubicBezTo>
                    <a:pt x="0" y="4073"/>
                    <a:pt x="57" y="4122"/>
                    <a:pt x="119" y="4122"/>
                  </a:cubicBezTo>
                  <a:cubicBezTo>
                    <a:pt x="141" y="4122"/>
                    <a:pt x="164" y="4115"/>
                    <a:pt x="185" y="4101"/>
                  </a:cubicBezTo>
                  <a:lnTo>
                    <a:pt x="1857" y="3147"/>
                  </a:lnTo>
                  <a:lnTo>
                    <a:pt x="3526" y="2167"/>
                  </a:lnTo>
                  <a:cubicBezTo>
                    <a:pt x="3607" y="2113"/>
                    <a:pt x="3607" y="2007"/>
                    <a:pt x="3526" y="1954"/>
                  </a:cubicBezTo>
                  <a:lnTo>
                    <a:pt x="1857" y="1000"/>
                  </a:lnTo>
                  <a:lnTo>
                    <a:pt x="185" y="17"/>
                  </a:lnTo>
                  <a:cubicBezTo>
                    <a:pt x="167" y="6"/>
                    <a:pt x="149"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4"/>
            <p:cNvSpPr/>
            <p:nvPr/>
          </p:nvSpPr>
          <p:spPr>
            <a:xfrm>
              <a:off x="4710551" y="3697953"/>
              <a:ext cx="47110" cy="90059"/>
            </a:xfrm>
            <a:custGeom>
              <a:avLst/>
              <a:gdLst/>
              <a:ahLst/>
              <a:cxnLst/>
              <a:rect l="l" t="t" r="r" b="b"/>
              <a:pathLst>
                <a:path w="3635" h="6949" extrusionOk="0">
                  <a:moveTo>
                    <a:pt x="3635" y="1"/>
                  </a:moveTo>
                  <a:lnTo>
                    <a:pt x="1566" y="2069"/>
                  </a:lnTo>
                  <a:lnTo>
                    <a:pt x="213" y="2069"/>
                  </a:lnTo>
                  <a:cubicBezTo>
                    <a:pt x="107" y="2069"/>
                    <a:pt x="1" y="2175"/>
                    <a:pt x="1" y="2281"/>
                  </a:cubicBezTo>
                  <a:lnTo>
                    <a:pt x="1" y="3475"/>
                  </a:lnTo>
                  <a:lnTo>
                    <a:pt x="1" y="4668"/>
                  </a:lnTo>
                  <a:cubicBezTo>
                    <a:pt x="1" y="4801"/>
                    <a:pt x="107" y="4880"/>
                    <a:pt x="213" y="4880"/>
                  </a:cubicBezTo>
                  <a:lnTo>
                    <a:pt x="1566" y="4880"/>
                  </a:lnTo>
                  <a:lnTo>
                    <a:pt x="3635" y="6948"/>
                  </a:lnTo>
                  <a:lnTo>
                    <a:pt x="3635" y="3475"/>
                  </a:lnTo>
                  <a:lnTo>
                    <a:pt x="36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4"/>
            <p:cNvSpPr/>
            <p:nvPr/>
          </p:nvSpPr>
          <p:spPr>
            <a:xfrm>
              <a:off x="4598195" y="3715137"/>
              <a:ext cx="9279" cy="55689"/>
            </a:xfrm>
            <a:custGeom>
              <a:avLst/>
              <a:gdLst/>
              <a:ahLst/>
              <a:cxnLst/>
              <a:rect l="l" t="t" r="r" b="b"/>
              <a:pathLst>
                <a:path w="716" h="4297" extrusionOk="0">
                  <a:moveTo>
                    <a:pt x="372" y="0"/>
                  </a:moveTo>
                  <a:cubicBezTo>
                    <a:pt x="160" y="0"/>
                    <a:pt x="0" y="160"/>
                    <a:pt x="0" y="372"/>
                  </a:cubicBezTo>
                  <a:lnTo>
                    <a:pt x="0" y="3953"/>
                  </a:lnTo>
                  <a:cubicBezTo>
                    <a:pt x="0" y="4137"/>
                    <a:pt x="160" y="4296"/>
                    <a:pt x="372" y="4296"/>
                  </a:cubicBezTo>
                  <a:cubicBezTo>
                    <a:pt x="556" y="4296"/>
                    <a:pt x="715" y="4137"/>
                    <a:pt x="715" y="3953"/>
                  </a:cubicBezTo>
                  <a:lnTo>
                    <a:pt x="715" y="372"/>
                  </a:lnTo>
                  <a:cubicBezTo>
                    <a:pt x="715" y="160"/>
                    <a:pt x="556"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4"/>
            <p:cNvSpPr/>
            <p:nvPr/>
          </p:nvSpPr>
          <p:spPr>
            <a:xfrm>
              <a:off x="4768648" y="3714800"/>
              <a:ext cx="19259" cy="56376"/>
            </a:xfrm>
            <a:custGeom>
              <a:avLst/>
              <a:gdLst/>
              <a:ahLst/>
              <a:cxnLst/>
              <a:rect l="l" t="t" r="r" b="b"/>
              <a:pathLst>
                <a:path w="1486" h="4350" extrusionOk="0">
                  <a:moveTo>
                    <a:pt x="0" y="1"/>
                  </a:moveTo>
                  <a:lnTo>
                    <a:pt x="0" y="584"/>
                  </a:lnTo>
                  <a:cubicBezTo>
                    <a:pt x="584" y="875"/>
                    <a:pt x="980" y="1486"/>
                    <a:pt x="980" y="2175"/>
                  </a:cubicBezTo>
                  <a:cubicBezTo>
                    <a:pt x="980" y="2865"/>
                    <a:pt x="584" y="3474"/>
                    <a:pt x="0" y="3767"/>
                  </a:cubicBezTo>
                  <a:lnTo>
                    <a:pt x="0" y="4350"/>
                  </a:lnTo>
                  <a:cubicBezTo>
                    <a:pt x="874" y="4032"/>
                    <a:pt x="1485" y="3183"/>
                    <a:pt x="1485" y="2175"/>
                  </a:cubicBezTo>
                  <a:cubicBezTo>
                    <a:pt x="1485" y="1193"/>
                    <a:pt x="874" y="34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4"/>
            <p:cNvSpPr/>
            <p:nvPr/>
          </p:nvSpPr>
          <p:spPr>
            <a:xfrm>
              <a:off x="4768648" y="3693495"/>
              <a:ext cx="39878" cy="99325"/>
            </a:xfrm>
            <a:custGeom>
              <a:avLst/>
              <a:gdLst/>
              <a:ahLst/>
              <a:cxnLst/>
              <a:rect l="l" t="t" r="r" b="b"/>
              <a:pathLst>
                <a:path w="3077" h="7664" extrusionOk="0">
                  <a:moveTo>
                    <a:pt x="0" y="1"/>
                  </a:moveTo>
                  <a:lnTo>
                    <a:pt x="0" y="902"/>
                  </a:lnTo>
                  <a:cubicBezTo>
                    <a:pt x="1273" y="1274"/>
                    <a:pt x="2200" y="2441"/>
                    <a:pt x="2200" y="3819"/>
                  </a:cubicBezTo>
                  <a:cubicBezTo>
                    <a:pt x="2200" y="5224"/>
                    <a:pt x="1273" y="6391"/>
                    <a:pt x="0" y="6762"/>
                  </a:cubicBezTo>
                  <a:lnTo>
                    <a:pt x="0" y="7663"/>
                  </a:lnTo>
                  <a:cubicBezTo>
                    <a:pt x="1776" y="7267"/>
                    <a:pt x="3076" y="5701"/>
                    <a:pt x="3076" y="3819"/>
                  </a:cubicBezTo>
                  <a:cubicBezTo>
                    <a:pt x="3076" y="1936"/>
                    <a:pt x="1776" y="37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4"/>
            <p:cNvSpPr/>
            <p:nvPr/>
          </p:nvSpPr>
          <p:spPr>
            <a:xfrm>
              <a:off x="4322227" y="3700701"/>
              <a:ext cx="23380" cy="84564"/>
            </a:xfrm>
            <a:custGeom>
              <a:avLst/>
              <a:gdLst/>
              <a:ahLst/>
              <a:cxnLst/>
              <a:rect l="l" t="t" r="r" b="b"/>
              <a:pathLst>
                <a:path w="1804" h="6525" extrusionOk="0">
                  <a:moveTo>
                    <a:pt x="902" y="1"/>
                  </a:moveTo>
                  <a:cubicBezTo>
                    <a:pt x="399" y="1"/>
                    <a:pt x="0" y="399"/>
                    <a:pt x="0" y="902"/>
                  </a:cubicBezTo>
                  <a:lnTo>
                    <a:pt x="0" y="5622"/>
                  </a:lnTo>
                  <a:cubicBezTo>
                    <a:pt x="0" y="6127"/>
                    <a:pt x="399" y="6524"/>
                    <a:pt x="902" y="6524"/>
                  </a:cubicBezTo>
                  <a:cubicBezTo>
                    <a:pt x="1407" y="6524"/>
                    <a:pt x="1804" y="6127"/>
                    <a:pt x="1804" y="5622"/>
                  </a:cubicBezTo>
                  <a:lnTo>
                    <a:pt x="1804" y="902"/>
                  </a:lnTo>
                  <a:cubicBezTo>
                    <a:pt x="1804" y="399"/>
                    <a:pt x="1407" y="1"/>
                    <a:pt x="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4"/>
            <p:cNvSpPr/>
            <p:nvPr/>
          </p:nvSpPr>
          <p:spPr>
            <a:xfrm>
              <a:off x="4375503" y="3700701"/>
              <a:ext cx="23380" cy="84564"/>
            </a:xfrm>
            <a:custGeom>
              <a:avLst/>
              <a:gdLst/>
              <a:ahLst/>
              <a:cxnLst/>
              <a:rect l="l" t="t" r="r" b="b"/>
              <a:pathLst>
                <a:path w="1804" h="6525" extrusionOk="0">
                  <a:moveTo>
                    <a:pt x="902" y="1"/>
                  </a:moveTo>
                  <a:cubicBezTo>
                    <a:pt x="397" y="1"/>
                    <a:pt x="1" y="399"/>
                    <a:pt x="1" y="902"/>
                  </a:cubicBezTo>
                  <a:lnTo>
                    <a:pt x="1" y="5622"/>
                  </a:lnTo>
                  <a:cubicBezTo>
                    <a:pt x="1" y="6127"/>
                    <a:pt x="397" y="6524"/>
                    <a:pt x="902" y="6524"/>
                  </a:cubicBezTo>
                  <a:cubicBezTo>
                    <a:pt x="1405" y="6524"/>
                    <a:pt x="1804" y="6127"/>
                    <a:pt x="1804" y="5622"/>
                  </a:cubicBezTo>
                  <a:lnTo>
                    <a:pt x="1804" y="902"/>
                  </a:lnTo>
                  <a:cubicBezTo>
                    <a:pt x="1804" y="399"/>
                    <a:pt x="1405" y="1"/>
                    <a:pt x="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4"/>
            <p:cNvSpPr/>
            <p:nvPr/>
          </p:nvSpPr>
          <p:spPr>
            <a:xfrm>
              <a:off x="4218112" y="3600449"/>
              <a:ext cx="83177" cy="82827"/>
            </a:xfrm>
            <a:custGeom>
              <a:avLst/>
              <a:gdLst/>
              <a:ahLst/>
              <a:cxnLst/>
              <a:rect l="l" t="t" r="r" b="b"/>
              <a:pathLst>
                <a:path w="6418" h="6391" extrusionOk="0">
                  <a:moveTo>
                    <a:pt x="3208" y="0"/>
                  </a:moveTo>
                  <a:cubicBezTo>
                    <a:pt x="1432" y="0"/>
                    <a:pt x="0" y="1432"/>
                    <a:pt x="0" y="3183"/>
                  </a:cubicBezTo>
                  <a:cubicBezTo>
                    <a:pt x="0" y="4958"/>
                    <a:pt x="1432" y="6390"/>
                    <a:pt x="3208" y="6390"/>
                  </a:cubicBezTo>
                  <a:cubicBezTo>
                    <a:pt x="4986" y="6390"/>
                    <a:pt x="6418" y="4958"/>
                    <a:pt x="6418" y="3183"/>
                  </a:cubicBezTo>
                  <a:cubicBezTo>
                    <a:pt x="6418" y="1432"/>
                    <a:pt x="4986" y="0"/>
                    <a:pt x="3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4"/>
            <p:cNvSpPr/>
            <p:nvPr/>
          </p:nvSpPr>
          <p:spPr>
            <a:xfrm>
              <a:off x="7041223" y="3692808"/>
              <a:ext cx="106544" cy="104898"/>
            </a:xfrm>
            <a:custGeom>
              <a:avLst/>
              <a:gdLst/>
              <a:ahLst/>
              <a:cxnLst/>
              <a:rect l="l" t="t" r="r" b="b"/>
              <a:pathLst>
                <a:path w="8221" h="8094" extrusionOk="0">
                  <a:moveTo>
                    <a:pt x="4084" y="2784"/>
                  </a:moveTo>
                  <a:cubicBezTo>
                    <a:pt x="4826" y="2784"/>
                    <a:pt x="5410" y="3342"/>
                    <a:pt x="5410" y="4057"/>
                  </a:cubicBezTo>
                  <a:cubicBezTo>
                    <a:pt x="5410" y="4774"/>
                    <a:pt x="4826" y="5357"/>
                    <a:pt x="4084" y="5357"/>
                  </a:cubicBezTo>
                  <a:cubicBezTo>
                    <a:pt x="3369" y="5330"/>
                    <a:pt x="2786" y="4774"/>
                    <a:pt x="2786" y="4057"/>
                  </a:cubicBezTo>
                  <a:cubicBezTo>
                    <a:pt x="2786" y="3342"/>
                    <a:pt x="3369" y="2784"/>
                    <a:pt x="4084" y="2784"/>
                  </a:cubicBezTo>
                  <a:close/>
                  <a:moveTo>
                    <a:pt x="3660" y="1"/>
                  </a:moveTo>
                  <a:cubicBezTo>
                    <a:pt x="3528" y="319"/>
                    <a:pt x="3369" y="637"/>
                    <a:pt x="3235" y="981"/>
                  </a:cubicBezTo>
                  <a:cubicBezTo>
                    <a:pt x="3152" y="1169"/>
                    <a:pt x="2906" y="1307"/>
                    <a:pt x="2676" y="1307"/>
                  </a:cubicBezTo>
                  <a:cubicBezTo>
                    <a:pt x="2613" y="1307"/>
                    <a:pt x="2550" y="1297"/>
                    <a:pt x="2493" y="1274"/>
                  </a:cubicBezTo>
                  <a:cubicBezTo>
                    <a:pt x="2255" y="1193"/>
                    <a:pt x="1990" y="1062"/>
                    <a:pt x="1725" y="981"/>
                  </a:cubicBezTo>
                  <a:cubicBezTo>
                    <a:pt x="1697" y="974"/>
                    <a:pt x="1665" y="971"/>
                    <a:pt x="1631" y="971"/>
                  </a:cubicBezTo>
                  <a:cubicBezTo>
                    <a:pt x="1540" y="971"/>
                    <a:pt x="1438" y="995"/>
                    <a:pt x="1379" y="1034"/>
                  </a:cubicBezTo>
                  <a:cubicBezTo>
                    <a:pt x="823" y="1539"/>
                    <a:pt x="823" y="1564"/>
                    <a:pt x="1141" y="2254"/>
                  </a:cubicBezTo>
                  <a:cubicBezTo>
                    <a:pt x="1248" y="2494"/>
                    <a:pt x="1407" y="2706"/>
                    <a:pt x="1195" y="2971"/>
                  </a:cubicBezTo>
                  <a:cubicBezTo>
                    <a:pt x="1114" y="3049"/>
                    <a:pt x="1035" y="3155"/>
                    <a:pt x="929" y="3208"/>
                  </a:cubicBezTo>
                  <a:cubicBezTo>
                    <a:pt x="611" y="3368"/>
                    <a:pt x="293" y="3501"/>
                    <a:pt x="0" y="3633"/>
                  </a:cubicBezTo>
                  <a:lnTo>
                    <a:pt x="0" y="4562"/>
                  </a:lnTo>
                  <a:cubicBezTo>
                    <a:pt x="318" y="4668"/>
                    <a:pt x="637" y="4800"/>
                    <a:pt x="955" y="4933"/>
                  </a:cubicBezTo>
                  <a:cubicBezTo>
                    <a:pt x="1195" y="5012"/>
                    <a:pt x="1354" y="5383"/>
                    <a:pt x="1273" y="5623"/>
                  </a:cubicBezTo>
                  <a:cubicBezTo>
                    <a:pt x="1167" y="5888"/>
                    <a:pt x="1035" y="6153"/>
                    <a:pt x="955" y="6418"/>
                  </a:cubicBezTo>
                  <a:cubicBezTo>
                    <a:pt x="929" y="6497"/>
                    <a:pt x="955" y="6656"/>
                    <a:pt x="1035" y="6736"/>
                  </a:cubicBezTo>
                  <a:cubicBezTo>
                    <a:pt x="1324" y="7041"/>
                    <a:pt x="1447" y="7170"/>
                    <a:pt x="1629" y="7170"/>
                  </a:cubicBezTo>
                  <a:cubicBezTo>
                    <a:pt x="1765" y="7170"/>
                    <a:pt x="1934" y="7099"/>
                    <a:pt x="2228" y="6974"/>
                  </a:cubicBezTo>
                  <a:cubicBezTo>
                    <a:pt x="2387" y="6903"/>
                    <a:pt x="2546" y="6809"/>
                    <a:pt x="2712" y="6809"/>
                  </a:cubicBezTo>
                  <a:cubicBezTo>
                    <a:pt x="2796" y="6809"/>
                    <a:pt x="2881" y="6833"/>
                    <a:pt x="2970" y="6895"/>
                  </a:cubicBezTo>
                  <a:cubicBezTo>
                    <a:pt x="3076" y="7002"/>
                    <a:pt x="3157" y="7080"/>
                    <a:pt x="3235" y="7186"/>
                  </a:cubicBezTo>
                  <a:cubicBezTo>
                    <a:pt x="3288" y="7267"/>
                    <a:pt x="3316" y="7345"/>
                    <a:pt x="3341" y="7426"/>
                  </a:cubicBezTo>
                  <a:cubicBezTo>
                    <a:pt x="3620" y="8019"/>
                    <a:pt x="3575" y="8094"/>
                    <a:pt x="3839" y="8094"/>
                  </a:cubicBezTo>
                  <a:cubicBezTo>
                    <a:pt x="3928" y="8094"/>
                    <a:pt x="4052" y="8085"/>
                    <a:pt x="4236" y="8085"/>
                  </a:cubicBezTo>
                  <a:cubicBezTo>
                    <a:pt x="4286" y="8085"/>
                    <a:pt x="4342" y="8086"/>
                    <a:pt x="4402" y="8088"/>
                  </a:cubicBezTo>
                  <a:cubicBezTo>
                    <a:pt x="4508" y="8088"/>
                    <a:pt x="4614" y="8009"/>
                    <a:pt x="4667" y="7929"/>
                  </a:cubicBezTo>
                  <a:cubicBezTo>
                    <a:pt x="4773" y="7716"/>
                    <a:pt x="4854" y="7504"/>
                    <a:pt x="4933" y="7292"/>
                  </a:cubicBezTo>
                  <a:cubicBezTo>
                    <a:pt x="5045" y="6974"/>
                    <a:pt x="5225" y="6814"/>
                    <a:pt x="5490" y="6814"/>
                  </a:cubicBezTo>
                  <a:cubicBezTo>
                    <a:pt x="5599" y="6814"/>
                    <a:pt x="5722" y="6841"/>
                    <a:pt x="5862" y="6895"/>
                  </a:cubicBezTo>
                  <a:lnTo>
                    <a:pt x="6021" y="6974"/>
                  </a:lnTo>
                  <a:cubicBezTo>
                    <a:pt x="6317" y="7095"/>
                    <a:pt x="6491" y="7166"/>
                    <a:pt x="6628" y="7166"/>
                  </a:cubicBezTo>
                  <a:cubicBezTo>
                    <a:pt x="6823" y="7166"/>
                    <a:pt x="6945" y="7025"/>
                    <a:pt x="7241" y="6683"/>
                  </a:cubicBezTo>
                  <a:cubicBezTo>
                    <a:pt x="7294" y="6630"/>
                    <a:pt x="7319" y="6497"/>
                    <a:pt x="7294" y="6418"/>
                  </a:cubicBezTo>
                  <a:cubicBezTo>
                    <a:pt x="7213" y="6206"/>
                    <a:pt x="7107" y="5994"/>
                    <a:pt x="7001" y="5754"/>
                  </a:cubicBezTo>
                  <a:cubicBezTo>
                    <a:pt x="6816" y="5330"/>
                    <a:pt x="6948" y="5039"/>
                    <a:pt x="7372" y="4880"/>
                  </a:cubicBezTo>
                  <a:cubicBezTo>
                    <a:pt x="7425" y="4853"/>
                    <a:pt x="7478" y="4827"/>
                    <a:pt x="7559" y="4800"/>
                  </a:cubicBezTo>
                  <a:cubicBezTo>
                    <a:pt x="8221" y="4509"/>
                    <a:pt x="8221" y="4509"/>
                    <a:pt x="8221" y="3792"/>
                  </a:cubicBezTo>
                  <a:cubicBezTo>
                    <a:pt x="8221" y="3633"/>
                    <a:pt x="8168" y="3554"/>
                    <a:pt x="8036" y="3501"/>
                  </a:cubicBezTo>
                  <a:cubicBezTo>
                    <a:pt x="7771" y="3421"/>
                    <a:pt x="7531" y="3315"/>
                    <a:pt x="7266" y="3208"/>
                  </a:cubicBezTo>
                  <a:cubicBezTo>
                    <a:pt x="7001" y="3102"/>
                    <a:pt x="6842" y="2731"/>
                    <a:pt x="6948" y="2466"/>
                  </a:cubicBezTo>
                  <a:cubicBezTo>
                    <a:pt x="7054" y="2228"/>
                    <a:pt x="7135" y="1989"/>
                    <a:pt x="7266" y="1751"/>
                  </a:cubicBezTo>
                  <a:cubicBezTo>
                    <a:pt x="7319" y="1592"/>
                    <a:pt x="7294" y="1486"/>
                    <a:pt x="7160" y="1352"/>
                  </a:cubicBezTo>
                  <a:cubicBezTo>
                    <a:pt x="6872" y="1079"/>
                    <a:pt x="6749" y="962"/>
                    <a:pt x="6572" y="962"/>
                  </a:cubicBezTo>
                  <a:cubicBezTo>
                    <a:pt x="6439" y="962"/>
                    <a:pt x="6277" y="1027"/>
                    <a:pt x="5993" y="1140"/>
                  </a:cubicBezTo>
                  <a:cubicBezTo>
                    <a:pt x="5834" y="1201"/>
                    <a:pt x="5690" y="1320"/>
                    <a:pt x="5516" y="1320"/>
                  </a:cubicBezTo>
                  <a:cubicBezTo>
                    <a:pt x="5459" y="1320"/>
                    <a:pt x="5397" y="1306"/>
                    <a:pt x="5331" y="1274"/>
                  </a:cubicBezTo>
                  <a:cubicBezTo>
                    <a:pt x="5119" y="1168"/>
                    <a:pt x="4986" y="1062"/>
                    <a:pt x="4907" y="849"/>
                  </a:cubicBezTo>
                  <a:cubicBezTo>
                    <a:pt x="4801" y="557"/>
                    <a:pt x="4667" y="291"/>
                    <a:pt x="4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 name="Google Shape;893;p74"/>
          <p:cNvSpPr/>
          <p:nvPr/>
        </p:nvSpPr>
        <p:spPr>
          <a:xfrm>
            <a:off x="8181663" y="297616"/>
            <a:ext cx="494472" cy="474780"/>
          </a:xfrm>
          <a:custGeom>
            <a:avLst/>
            <a:gdLst/>
            <a:ahLst/>
            <a:cxnLst/>
            <a:rect l="l" t="t" r="r" b="b"/>
            <a:pathLst>
              <a:path w="17766" h="17060" extrusionOk="0">
                <a:moveTo>
                  <a:pt x="9052" y="0"/>
                </a:moveTo>
                <a:cubicBezTo>
                  <a:pt x="9020" y="0"/>
                  <a:pt x="8987" y="1"/>
                  <a:pt x="8955" y="3"/>
                </a:cubicBezTo>
                <a:cubicBezTo>
                  <a:pt x="8026" y="50"/>
                  <a:pt x="7288" y="788"/>
                  <a:pt x="7216" y="1705"/>
                </a:cubicBezTo>
                <a:cubicBezTo>
                  <a:pt x="7169" y="2301"/>
                  <a:pt x="7431" y="2884"/>
                  <a:pt x="7895" y="3265"/>
                </a:cubicBezTo>
                <a:cubicBezTo>
                  <a:pt x="8252" y="3563"/>
                  <a:pt x="8467" y="4015"/>
                  <a:pt x="8455" y="4491"/>
                </a:cubicBezTo>
                <a:lnTo>
                  <a:pt x="8455" y="7623"/>
                </a:lnTo>
                <a:lnTo>
                  <a:pt x="5942" y="5611"/>
                </a:lnTo>
                <a:cubicBezTo>
                  <a:pt x="5573" y="5313"/>
                  <a:pt x="5359" y="4860"/>
                  <a:pt x="5359" y="4396"/>
                </a:cubicBezTo>
                <a:cubicBezTo>
                  <a:pt x="5337" y="3288"/>
                  <a:pt x="4434" y="2604"/>
                  <a:pt x="3512" y="2604"/>
                </a:cubicBezTo>
                <a:cubicBezTo>
                  <a:pt x="2968" y="2604"/>
                  <a:pt x="2417" y="2842"/>
                  <a:pt x="2037" y="3372"/>
                </a:cubicBezTo>
                <a:cubicBezTo>
                  <a:pt x="1144" y="4614"/>
                  <a:pt x="2085" y="6274"/>
                  <a:pt x="3509" y="6274"/>
                </a:cubicBezTo>
                <a:cubicBezTo>
                  <a:pt x="3642" y="6274"/>
                  <a:pt x="3779" y="6260"/>
                  <a:pt x="3918" y="6230"/>
                </a:cubicBezTo>
                <a:cubicBezTo>
                  <a:pt x="4024" y="6208"/>
                  <a:pt x="4130" y="6197"/>
                  <a:pt x="4236" y="6197"/>
                </a:cubicBezTo>
                <a:cubicBezTo>
                  <a:pt x="4598" y="6197"/>
                  <a:pt x="4955" y="6321"/>
                  <a:pt x="5240" y="6551"/>
                </a:cubicBezTo>
                <a:lnTo>
                  <a:pt x="7681" y="8504"/>
                </a:lnTo>
                <a:lnTo>
                  <a:pt x="4538" y="9218"/>
                </a:lnTo>
                <a:cubicBezTo>
                  <a:pt x="4427" y="9241"/>
                  <a:pt x="4315" y="9252"/>
                  <a:pt x="4205" y="9252"/>
                </a:cubicBezTo>
                <a:cubicBezTo>
                  <a:pt x="3852" y="9252"/>
                  <a:pt x="3509" y="9138"/>
                  <a:pt x="3228" y="8920"/>
                </a:cubicBezTo>
                <a:cubicBezTo>
                  <a:pt x="2878" y="8653"/>
                  <a:pt x="2494" y="8536"/>
                  <a:pt x="2123" y="8536"/>
                </a:cubicBezTo>
                <a:cubicBezTo>
                  <a:pt x="1006" y="8536"/>
                  <a:pt x="1" y="9604"/>
                  <a:pt x="358" y="10873"/>
                </a:cubicBezTo>
                <a:cubicBezTo>
                  <a:pt x="603" y="11749"/>
                  <a:pt x="1363" y="12210"/>
                  <a:pt x="2126" y="12210"/>
                </a:cubicBezTo>
                <a:cubicBezTo>
                  <a:pt x="2774" y="12210"/>
                  <a:pt x="3425" y="11877"/>
                  <a:pt x="3764" y="11183"/>
                </a:cubicBezTo>
                <a:cubicBezTo>
                  <a:pt x="3978" y="10754"/>
                  <a:pt x="4371" y="10456"/>
                  <a:pt x="4835" y="10361"/>
                </a:cubicBezTo>
                <a:lnTo>
                  <a:pt x="7883" y="9659"/>
                </a:lnTo>
                <a:lnTo>
                  <a:pt x="6478" y="12564"/>
                </a:lnTo>
                <a:cubicBezTo>
                  <a:pt x="6264" y="12980"/>
                  <a:pt x="5871" y="13290"/>
                  <a:pt x="5419" y="13397"/>
                </a:cubicBezTo>
                <a:cubicBezTo>
                  <a:pt x="3752" y="13814"/>
                  <a:pt x="3526" y="16100"/>
                  <a:pt x="5085" y="16826"/>
                </a:cubicBezTo>
                <a:cubicBezTo>
                  <a:pt x="5353" y="16953"/>
                  <a:pt x="5623" y="17010"/>
                  <a:pt x="5882" y="17010"/>
                </a:cubicBezTo>
                <a:cubicBezTo>
                  <a:pt x="7131" y="17010"/>
                  <a:pt x="8137" y="15677"/>
                  <a:pt x="7526" y="14385"/>
                </a:cubicBezTo>
                <a:cubicBezTo>
                  <a:pt x="7336" y="13957"/>
                  <a:pt x="7336" y="13457"/>
                  <a:pt x="7550" y="13040"/>
                </a:cubicBezTo>
                <a:lnTo>
                  <a:pt x="8907" y="10218"/>
                </a:lnTo>
                <a:lnTo>
                  <a:pt x="10300" y="13123"/>
                </a:lnTo>
                <a:cubicBezTo>
                  <a:pt x="10503" y="13552"/>
                  <a:pt x="10503" y="14040"/>
                  <a:pt x="10300" y="14469"/>
                </a:cubicBezTo>
                <a:cubicBezTo>
                  <a:pt x="9712" y="15760"/>
                  <a:pt x="10731" y="17059"/>
                  <a:pt x="11962" y="17059"/>
                </a:cubicBezTo>
                <a:cubicBezTo>
                  <a:pt x="12252" y="17059"/>
                  <a:pt x="12553" y="16987"/>
                  <a:pt x="12848" y="16826"/>
                </a:cubicBezTo>
                <a:cubicBezTo>
                  <a:pt x="13658" y="16386"/>
                  <a:pt x="14015" y="15397"/>
                  <a:pt x="13682" y="14540"/>
                </a:cubicBezTo>
                <a:cubicBezTo>
                  <a:pt x="13455" y="13981"/>
                  <a:pt x="12979" y="13576"/>
                  <a:pt x="12396" y="13433"/>
                </a:cubicBezTo>
                <a:cubicBezTo>
                  <a:pt x="11931" y="13314"/>
                  <a:pt x="11550" y="13004"/>
                  <a:pt x="11348" y="12576"/>
                </a:cubicBezTo>
                <a:lnTo>
                  <a:pt x="10003" y="9754"/>
                </a:lnTo>
                <a:lnTo>
                  <a:pt x="13134" y="10480"/>
                </a:lnTo>
                <a:cubicBezTo>
                  <a:pt x="13598" y="10587"/>
                  <a:pt x="13979" y="10897"/>
                  <a:pt x="14182" y="11314"/>
                </a:cubicBezTo>
                <a:cubicBezTo>
                  <a:pt x="14528" y="11997"/>
                  <a:pt x="15166" y="12316"/>
                  <a:pt x="15801" y="12316"/>
                </a:cubicBezTo>
                <a:cubicBezTo>
                  <a:pt x="16626" y="12316"/>
                  <a:pt x="17448" y="11777"/>
                  <a:pt x="17623" y="10802"/>
                </a:cubicBezTo>
                <a:cubicBezTo>
                  <a:pt x="17765" y="9897"/>
                  <a:pt x="17230" y="9004"/>
                  <a:pt x="16349" y="8730"/>
                </a:cubicBezTo>
                <a:cubicBezTo>
                  <a:pt x="16175" y="8679"/>
                  <a:pt x="15996" y="8654"/>
                  <a:pt x="15819" y="8654"/>
                </a:cubicBezTo>
                <a:cubicBezTo>
                  <a:pt x="15413" y="8654"/>
                  <a:pt x="15013" y="8786"/>
                  <a:pt x="14682" y="9051"/>
                </a:cubicBezTo>
                <a:cubicBezTo>
                  <a:pt x="14411" y="9261"/>
                  <a:pt x="14076" y="9368"/>
                  <a:pt x="13734" y="9368"/>
                </a:cubicBezTo>
                <a:cubicBezTo>
                  <a:pt x="13610" y="9368"/>
                  <a:pt x="13484" y="9354"/>
                  <a:pt x="13360" y="9325"/>
                </a:cubicBezTo>
                <a:lnTo>
                  <a:pt x="10312" y="8623"/>
                </a:lnTo>
                <a:lnTo>
                  <a:pt x="12836" y="6623"/>
                </a:lnTo>
                <a:cubicBezTo>
                  <a:pt x="13115" y="6407"/>
                  <a:pt x="13455" y="6286"/>
                  <a:pt x="13805" y="6286"/>
                </a:cubicBezTo>
                <a:cubicBezTo>
                  <a:pt x="13918" y="6286"/>
                  <a:pt x="14032" y="6299"/>
                  <a:pt x="14146" y="6325"/>
                </a:cubicBezTo>
                <a:cubicBezTo>
                  <a:pt x="14275" y="6350"/>
                  <a:pt x="14400" y="6363"/>
                  <a:pt x="14523" y="6363"/>
                </a:cubicBezTo>
                <a:cubicBezTo>
                  <a:pt x="15994" y="6363"/>
                  <a:pt x="16932" y="4603"/>
                  <a:pt x="15932" y="3372"/>
                </a:cubicBezTo>
                <a:cubicBezTo>
                  <a:pt x="15549" y="2901"/>
                  <a:pt x="15033" y="2690"/>
                  <a:pt x="14525" y="2690"/>
                </a:cubicBezTo>
                <a:cubicBezTo>
                  <a:pt x="13594" y="2690"/>
                  <a:pt x="12689" y="3398"/>
                  <a:pt x="12681" y="4515"/>
                </a:cubicBezTo>
                <a:cubicBezTo>
                  <a:pt x="12670" y="4991"/>
                  <a:pt x="12443" y="5432"/>
                  <a:pt x="12074" y="5718"/>
                </a:cubicBezTo>
                <a:lnTo>
                  <a:pt x="9622" y="7670"/>
                </a:lnTo>
                <a:lnTo>
                  <a:pt x="9622" y="4456"/>
                </a:lnTo>
                <a:cubicBezTo>
                  <a:pt x="9633" y="3979"/>
                  <a:pt x="9860" y="3539"/>
                  <a:pt x="10217" y="3241"/>
                </a:cubicBezTo>
                <a:cubicBezTo>
                  <a:pt x="11549" y="2131"/>
                  <a:pt x="10748" y="0"/>
                  <a:pt x="9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4"/>
          <p:cNvSpPr/>
          <p:nvPr/>
        </p:nvSpPr>
        <p:spPr>
          <a:xfrm>
            <a:off x="8321481" y="923970"/>
            <a:ext cx="354654" cy="340560"/>
          </a:xfrm>
          <a:custGeom>
            <a:avLst/>
            <a:gdLst/>
            <a:ahLst/>
            <a:cxnLst/>
            <a:rect l="l" t="t" r="r" b="b"/>
            <a:pathLst>
              <a:path w="17766" h="17060" extrusionOk="0">
                <a:moveTo>
                  <a:pt x="9052" y="0"/>
                </a:moveTo>
                <a:cubicBezTo>
                  <a:pt x="9020" y="0"/>
                  <a:pt x="8987" y="1"/>
                  <a:pt x="8955" y="3"/>
                </a:cubicBezTo>
                <a:cubicBezTo>
                  <a:pt x="8026" y="50"/>
                  <a:pt x="7288" y="788"/>
                  <a:pt x="7216" y="1705"/>
                </a:cubicBezTo>
                <a:cubicBezTo>
                  <a:pt x="7169" y="2301"/>
                  <a:pt x="7431" y="2884"/>
                  <a:pt x="7895" y="3265"/>
                </a:cubicBezTo>
                <a:cubicBezTo>
                  <a:pt x="8252" y="3563"/>
                  <a:pt x="8467" y="4015"/>
                  <a:pt x="8455" y="4491"/>
                </a:cubicBezTo>
                <a:lnTo>
                  <a:pt x="8455" y="7623"/>
                </a:lnTo>
                <a:lnTo>
                  <a:pt x="5942" y="5611"/>
                </a:lnTo>
                <a:cubicBezTo>
                  <a:pt x="5573" y="5313"/>
                  <a:pt x="5359" y="4860"/>
                  <a:pt x="5359" y="4396"/>
                </a:cubicBezTo>
                <a:cubicBezTo>
                  <a:pt x="5337" y="3288"/>
                  <a:pt x="4434" y="2604"/>
                  <a:pt x="3512" y="2604"/>
                </a:cubicBezTo>
                <a:cubicBezTo>
                  <a:pt x="2968" y="2604"/>
                  <a:pt x="2417" y="2842"/>
                  <a:pt x="2037" y="3372"/>
                </a:cubicBezTo>
                <a:cubicBezTo>
                  <a:pt x="1144" y="4614"/>
                  <a:pt x="2085" y="6274"/>
                  <a:pt x="3509" y="6274"/>
                </a:cubicBezTo>
                <a:cubicBezTo>
                  <a:pt x="3642" y="6274"/>
                  <a:pt x="3779" y="6260"/>
                  <a:pt x="3918" y="6230"/>
                </a:cubicBezTo>
                <a:cubicBezTo>
                  <a:pt x="4024" y="6208"/>
                  <a:pt x="4130" y="6197"/>
                  <a:pt x="4236" y="6197"/>
                </a:cubicBezTo>
                <a:cubicBezTo>
                  <a:pt x="4598" y="6197"/>
                  <a:pt x="4955" y="6321"/>
                  <a:pt x="5240" y="6551"/>
                </a:cubicBezTo>
                <a:lnTo>
                  <a:pt x="7681" y="8504"/>
                </a:lnTo>
                <a:lnTo>
                  <a:pt x="4538" y="9218"/>
                </a:lnTo>
                <a:cubicBezTo>
                  <a:pt x="4427" y="9241"/>
                  <a:pt x="4315" y="9252"/>
                  <a:pt x="4205" y="9252"/>
                </a:cubicBezTo>
                <a:cubicBezTo>
                  <a:pt x="3852" y="9252"/>
                  <a:pt x="3509" y="9138"/>
                  <a:pt x="3228" y="8920"/>
                </a:cubicBezTo>
                <a:cubicBezTo>
                  <a:pt x="2878" y="8653"/>
                  <a:pt x="2494" y="8536"/>
                  <a:pt x="2123" y="8536"/>
                </a:cubicBezTo>
                <a:cubicBezTo>
                  <a:pt x="1006" y="8536"/>
                  <a:pt x="1" y="9604"/>
                  <a:pt x="358" y="10873"/>
                </a:cubicBezTo>
                <a:cubicBezTo>
                  <a:pt x="603" y="11749"/>
                  <a:pt x="1363" y="12210"/>
                  <a:pt x="2126" y="12210"/>
                </a:cubicBezTo>
                <a:cubicBezTo>
                  <a:pt x="2774" y="12210"/>
                  <a:pt x="3425" y="11877"/>
                  <a:pt x="3764" y="11183"/>
                </a:cubicBezTo>
                <a:cubicBezTo>
                  <a:pt x="3978" y="10754"/>
                  <a:pt x="4371" y="10456"/>
                  <a:pt x="4835" y="10361"/>
                </a:cubicBezTo>
                <a:lnTo>
                  <a:pt x="7883" y="9659"/>
                </a:lnTo>
                <a:lnTo>
                  <a:pt x="6478" y="12564"/>
                </a:lnTo>
                <a:cubicBezTo>
                  <a:pt x="6264" y="12980"/>
                  <a:pt x="5871" y="13290"/>
                  <a:pt x="5419" y="13397"/>
                </a:cubicBezTo>
                <a:cubicBezTo>
                  <a:pt x="3752" y="13814"/>
                  <a:pt x="3526" y="16100"/>
                  <a:pt x="5085" y="16826"/>
                </a:cubicBezTo>
                <a:cubicBezTo>
                  <a:pt x="5353" y="16953"/>
                  <a:pt x="5623" y="17010"/>
                  <a:pt x="5882" y="17010"/>
                </a:cubicBezTo>
                <a:cubicBezTo>
                  <a:pt x="7131" y="17010"/>
                  <a:pt x="8137" y="15677"/>
                  <a:pt x="7526" y="14385"/>
                </a:cubicBezTo>
                <a:cubicBezTo>
                  <a:pt x="7336" y="13957"/>
                  <a:pt x="7336" y="13457"/>
                  <a:pt x="7550" y="13040"/>
                </a:cubicBezTo>
                <a:lnTo>
                  <a:pt x="8907" y="10218"/>
                </a:lnTo>
                <a:lnTo>
                  <a:pt x="10300" y="13123"/>
                </a:lnTo>
                <a:cubicBezTo>
                  <a:pt x="10503" y="13552"/>
                  <a:pt x="10503" y="14040"/>
                  <a:pt x="10300" y="14469"/>
                </a:cubicBezTo>
                <a:cubicBezTo>
                  <a:pt x="9712" y="15760"/>
                  <a:pt x="10731" y="17059"/>
                  <a:pt x="11962" y="17059"/>
                </a:cubicBezTo>
                <a:cubicBezTo>
                  <a:pt x="12252" y="17059"/>
                  <a:pt x="12553" y="16987"/>
                  <a:pt x="12848" y="16826"/>
                </a:cubicBezTo>
                <a:cubicBezTo>
                  <a:pt x="13658" y="16386"/>
                  <a:pt x="14015" y="15397"/>
                  <a:pt x="13682" y="14540"/>
                </a:cubicBezTo>
                <a:cubicBezTo>
                  <a:pt x="13455" y="13981"/>
                  <a:pt x="12979" y="13576"/>
                  <a:pt x="12396" y="13433"/>
                </a:cubicBezTo>
                <a:cubicBezTo>
                  <a:pt x="11931" y="13314"/>
                  <a:pt x="11550" y="13004"/>
                  <a:pt x="11348" y="12576"/>
                </a:cubicBezTo>
                <a:lnTo>
                  <a:pt x="10003" y="9754"/>
                </a:lnTo>
                <a:lnTo>
                  <a:pt x="13134" y="10480"/>
                </a:lnTo>
                <a:cubicBezTo>
                  <a:pt x="13598" y="10587"/>
                  <a:pt x="13979" y="10897"/>
                  <a:pt x="14182" y="11314"/>
                </a:cubicBezTo>
                <a:cubicBezTo>
                  <a:pt x="14528" y="11997"/>
                  <a:pt x="15166" y="12316"/>
                  <a:pt x="15801" y="12316"/>
                </a:cubicBezTo>
                <a:cubicBezTo>
                  <a:pt x="16626" y="12316"/>
                  <a:pt x="17448" y="11777"/>
                  <a:pt x="17623" y="10802"/>
                </a:cubicBezTo>
                <a:cubicBezTo>
                  <a:pt x="17765" y="9897"/>
                  <a:pt x="17230" y="9004"/>
                  <a:pt x="16349" y="8730"/>
                </a:cubicBezTo>
                <a:cubicBezTo>
                  <a:pt x="16175" y="8679"/>
                  <a:pt x="15996" y="8654"/>
                  <a:pt x="15819" y="8654"/>
                </a:cubicBezTo>
                <a:cubicBezTo>
                  <a:pt x="15413" y="8654"/>
                  <a:pt x="15013" y="8786"/>
                  <a:pt x="14682" y="9051"/>
                </a:cubicBezTo>
                <a:cubicBezTo>
                  <a:pt x="14411" y="9261"/>
                  <a:pt x="14076" y="9368"/>
                  <a:pt x="13734" y="9368"/>
                </a:cubicBezTo>
                <a:cubicBezTo>
                  <a:pt x="13610" y="9368"/>
                  <a:pt x="13484" y="9354"/>
                  <a:pt x="13360" y="9325"/>
                </a:cubicBezTo>
                <a:lnTo>
                  <a:pt x="10312" y="8623"/>
                </a:lnTo>
                <a:lnTo>
                  <a:pt x="12836" y="6623"/>
                </a:lnTo>
                <a:cubicBezTo>
                  <a:pt x="13115" y="6407"/>
                  <a:pt x="13455" y="6286"/>
                  <a:pt x="13805" y="6286"/>
                </a:cubicBezTo>
                <a:cubicBezTo>
                  <a:pt x="13918" y="6286"/>
                  <a:pt x="14032" y="6299"/>
                  <a:pt x="14146" y="6325"/>
                </a:cubicBezTo>
                <a:cubicBezTo>
                  <a:pt x="14275" y="6350"/>
                  <a:pt x="14400" y="6363"/>
                  <a:pt x="14523" y="6363"/>
                </a:cubicBezTo>
                <a:cubicBezTo>
                  <a:pt x="15994" y="6363"/>
                  <a:pt x="16932" y="4603"/>
                  <a:pt x="15932" y="3372"/>
                </a:cubicBezTo>
                <a:cubicBezTo>
                  <a:pt x="15549" y="2901"/>
                  <a:pt x="15033" y="2690"/>
                  <a:pt x="14525" y="2690"/>
                </a:cubicBezTo>
                <a:cubicBezTo>
                  <a:pt x="13594" y="2690"/>
                  <a:pt x="12689" y="3398"/>
                  <a:pt x="12681" y="4515"/>
                </a:cubicBezTo>
                <a:cubicBezTo>
                  <a:pt x="12670" y="4991"/>
                  <a:pt x="12443" y="5432"/>
                  <a:pt x="12074" y="5718"/>
                </a:cubicBezTo>
                <a:lnTo>
                  <a:pt x="9622" y="7670"/>
                </a:lnTo>
                <a:lnTo>
                  <a:pt x="9622" y="4456"/>
                </a:lnTo>
                <a:cubicBezTo>
                  <a:pt x="9633" y="3979"/>
                  <a:pt x="9860" y="3539"/>
                  <a:pt x="10217" y="3241"/>
                </a:cubicBezTo>
                <a:cubicBezTo>
                  <a:pt x="11549" y="2131"/>
                  <a:pt x="10748" y="0"/>
                  <a:pt x="90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0" name="Picture 6" descr="Rotten Tomatoes: Licensing - Rotten Tomatoes">
            <a:extLst>
              <a:ext uri="{FF2B5EF4-FFF2-40B4-BE49-F238E27FC236}">
                <a16:creationId xmlns:a16="http://schemas.microsoft.com/office/drawing/2014/main" id="{7FDEAE06-A379-4337-AFE8-F0FCC7D50E7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042" y="1510745"/>
            <a:ext cx="1917005" cy="5549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tacritic Makes Major Change to Combat Review Bombing">
            <a:extLst>
              <a:ext uri="{FF2B5EF4-FFF2-40B4-BE49-F238E27FC236}">
                <a16:creationId xmlns:a16="http://schemas.microsoft.com/office/drawing/2014/main" id="{28E18216-7879-4304-A3ED-FFBC4D9AB03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0724" y="2662091"/>
            <a:ext cx="1566094" cy="7830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Db - Wikipedia">
            <a:extLst>
              <a:ext uri="{FF2B5EF4-FFF2-40B4-BE49-F238E27FC236}">
                <a16:creationId xmlns:a16="http://schemas.microsoft.com/office/drawing/2014/main" id="{EE9ED02A-3D5B-4A97-B656-9539DBBDFD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8219" y="2344231"/>
            <a:ext cx="1409843" cy="7093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A81DA7-D817-41A8-AD21-4D89F9A27F64}"/>
              </a:ext>
            </a:extLst>
          </p:cNvPr>
          <p:cNvSpPr txBox="1"/>
          <p:nvPr/>
        </p:nvSpPr>
        <p:spPr>
          <a:xfrm>
            <a:off x="5223481" y="357980"/>
            <a:ext cx="3694304" cy="892552"/>
          </a:xfrm>
          <a:prstGeom prst="rect">
            <a:avLst/>
          </a:prstGeom>
          <a:noFill/>
        </p:spPr>
        <p:txBody>
          <a:bodyPr wrap="square" rtlCol="0">
            <a:spAutoFit/>
          </a:bodyPr>
          <a:lstStyle/>
          <a:p>
            <a:r>
              <a:rPr lang="en-US" altLang="zh-CN" sz="2000" dirty="0">
                <a:latin typeface="DM Sans" pitchFamily="2" charset="0"/>
              </a:rPr>
              <a:t>Movie Production Features</a:t>
            </a:r>
          </a:p>
          <a:p>
            <a:pPr lvl="1"/>
            <a:r>
              <a:rPr lang="en-US" sz="1600" dirty="0">
                <a:latin typeface="DM Sans" pitchFamily="2" charset="0"/>
              </a:rPr>
              <a:t>  Genres,  Release date, Title, Budget, Cast, Director…</a:t>
            </a:r>
          </a:p>
        </p:txBody>
      </p:sp>
      <p:sp>
        <p:nvSpPr>
          <p:cNvPr id="9" name="TextBox 8">
            <a:extLst>
              <a:ext uri="{FF2B5EF4-FFF2-40B4-BE49-F238E27FC236}">
                <a16:creationId xmlns:a16="http://schemas.microsoft.com/office/drawing/2014/main" id="{04E7014A-5F4C-428A-BA88-DBFCB68BDDB2}"/>
              </a:ext>
            </a:extLst>
          </p:cNvPr>
          <p:cNvSpPr txBox="1"/>
          <p:nvPr/>
        </p:nvSpPr>
        <p:spPr>
          <a:xfrm>
            <a:off x="442310" y="1685162"/>
            <a:ext cx="2672599" cy="1569660"/>
          </a:xfrm>
          <a:prstGeom prst="rect">
            <a:avLst/>
          </a:prstGeom>
          <a:noFill/>
        </p:spPr>
        <p:txBody>
          <a:bodyPr wrap="square">
            <a:spAutoFit/>
          </a:bodyPr>
          <a:lstStyle/>
          <a:p>
            <a:r>
              <a:rPr lang="en-US" sz="3200" dirty="0">
                <a:latin typeface="DM Sans" pitchFamily="2" charset="0"/>
              </a:rPr>
              <a:t>Overview of </a:t>
            </a:r>
          </a:p>
          <a:p>
            <a:r>
              <a:rPr lang="en-US" sz="3200" dirty="0">
                <a:latin typeface="DM Sans" pitchFamily="2" charset="0"/>
              </a:rPr>
              <a:t>Data-driven Rating model</a:t>
            </a:r>
          </a:p>
        </p:txBody>
      </p:sp>
      <p:sp>
        <p:nvSpPr>
          <p:cNvPr id="20" name="TextBox 19">
            <a:extLst>
              <a:ext uri="{FF2B5EF4-FFF2-40B4-BE49-F238E27FC236}">
                <a16:creationId xmlns:a16="http://schemas.microsoft.com/office/drawing/2014/main" id="{1E62979A-DB25-4F92-86EC-34CD058D1333}"/>
              </a:ext>
            </a:extLst>
          </p:cNvPr>
          <p:cNvSpPr txBox="1"/>
          <p:nvPr/>
        </p:nvSpPr>
        <p:spPr>
          <a:xfrm>
            <a:off x="5258929" y="2364979"/>
            <a:ext cx="2926415" cy="400110"/>
          </a:xfrm>
          <a:prstGeom prst="rect">
            <a:avLst/>
          </a:prstGeom>
          <a:noFill/>
        </p:spPr>
        <p:txBody>
          <a:bodyPr wrap="square" rtlCol="0">
            <a:spAutoFit/>
          </a:bodyPr>
          <a:lstStyle/>
          <a:p>
            <a:pPr algn="ctr"/>
            <a:r>
              <a:rPr lang="en-US" sz="2000" dirty="0">
                <a:latin typeface="DM Sans" pitchFamily="2" charset="0"/>
              </a:rPr>
              <a:t>Movie scor</a:t>
            </a:r>
            <a:r>
              <a:rPr lang="en-US" altLang="zh-CN" sz="2000" dirty="0">
                <a:latin typeface="DM Sans" pitchFamily="2" charset="0"/>
              </a:rPr>
              <a:t>e</a:t>
            </a:r>
            <a:endParaRPr lang="en-US" sz="2000" dirty="0">
              <a:latin typeface="DM Sans" pitchFamily="2" charset="0"/>
            </a:endParaRPr>
          </a:p>
        </p:txBody>
      </p:sp>
      <p:sp>
        <p:nvSpPr>
          <p:cNvPr id="3" name="TextBox 2">
            <a:extLst>
              <a:ext uri="{FF2B5EF4-FFF2-40B4-BE49-F238E27FC236}">
                <a16:creationId xmlns:a16="http://schemas.microsoft.com/office/drawing/2014/main" id="{48002EE3-2233-4684-B120-7F7DF5422BA8}"/>
              </a:ext>
            </a:extLst>
          </p:cNvPr>
          <p:cNvSpPr txBox="1"/>
          <p:nvPr/>
        </p:nvSpPr>
        <p:spPr>
          <a:xfrm>
            <a:off x="5479542" y="3879536"/>
            <a:ext cx="2926415" cy="646331"/>
          </a:xfrm>
          <a:prstGeom prst="rect">
            <a:avLst/>
          </a:prstGeom>
          <a:noFill/>
        </p:spPr>
        <p:txBody>
          <a:bodyPr wrap="square" rtlCol="0">
            <a:spAutoFit/>
          </a:bodyPr>
          <a:lstStyle/>
          <a:p>
            <a:r>
              <a:rPr lang="en-US" sz="1800" dirty="0">
                <a:latin typeface="DM Sans" pitchFamily="2" charset="0"/>
              </a:rPr>
              <a:t>Expectation of popularity, box office performance …</a:t>
            </a:r>
          </a:p>
        </p:txBody>
      </p:sp>
      <p:sp>
        <p:nvSpPr>
          <p:cNvPr id="21" name="Arrow: Down 20">
            <a:extLst>
              <a:ext uri="{FF2B5EF4-FFF2-40B4-BE49-F238E27FC236}">
                <a16:creationId xmlns:a16="http://schemas.microsoft.com/office/drawing/2014/main" id="{907D44D2-EF0F-4220-9122-9074B290A0DA}"/>
              </a:ext>
            </a:extLst>
          </p:cNvPr>
          <p:cNvSpPr/>
          <p:nvPr/>
        </p:nvSpPr>
        <p:spPr>
          <a:xfrm>
            <a:off x="6449421" y="3091673"/>
            <a:ext cx="545435" cy="416726"/>
          </a:xfrm>
          <a:prstGeom prst="downArrow">
            <a:avLst/>
          </a:prstGeom>
          <a:solidFill>
            <a:srgbClr val="F7AC53"/>
          </a:solidFill>
          <a:ln>
            <a:solidFill>
              <a:srgbClr val="F7AC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85B70269-D9FC-4DA9-B6DE-6EAE3C040118}"/>
              </a:ext>
            </a:extLst>
          </p:cNvPr>
          <p:cNvSpPr/>
          <p:nvPr/>
        </p:nvSpPr>
        <p:spPr>
          <a:xfrm>
            <a:off x="6449420" y="1547279"/>
            <a:ext cx="545435" cy="416726"/>
          </a:xfrm>
          <a:prstGeom prst="downArrow">
            <a:avLst/>
          </a:prstGeom>
          <a:solidFill>
            <a:srgbClr val="F7AC53"/>
          </a:solidFill>
          <a:ln>
            <a:solidFill>
              <a:srgbClr val="F7AC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95D58E6-B463-4D9C-821F-6749CB1FD38E}"/>
              </a:ext>
            </a:extLst>
          </p:cNvPr>
          <p:cNvSpPr txBox="1"/>
          <p:nvPr/>
        </p:nvSpPr>
        <p:spPr>
          <a:xfrm>
            <a:off x="7070633" y="1544136"/>
            <a:ext cx="915618" cy="307777"/>
          </a:xfrm>
          <a:prstGeom prst="rect">
            <a:avLst/>
          </a:prstGeom>
          <a:noFill/>
        </p:spPr>
        <p:txBody>
          <a:bodyPr wrap="square" rtlCol="0">
            <a:spAutoFit/>
          </a:bodyPr>
          <a:lstStyle/>
          <a:p>
            <a:r>
              <a:rPr lang="en-US" dirty="0">
                <a:latin typeface="DM Sans" pitchFamily="2" charset="0"/>
              </a:rPr>
              <a:t>predict</a:t>
            </a:r>
          </a:p>
        </p:txBody>
      </p:sp>
      <p:pic>
        <p:nvPicPr>
          <p:cNvPr id="25" name="Google Shape;333;p48">
            <a:extLst>
              <a:ext uri="{FF2B5EF4-FFF2-40B4-BE49-F238E27FC236}">
                <a16:creationId xmlns:a16="http://schemas.microsoft.com/office/drawing/2014/main" id="{8F826D42-1A55-4010-8F8C-06EBCC3587D3}"/>
              </a:ext>
            </a:extLst>
          </p:cNvPr>
          <p:cNvPicPr preferRelativeResize="0"/>
          <p:nvPr/>
        </p:nvPicPr>
        <p:blipFill rotWithShape="1">
          <a:blip r:embed="rId3">
            <a:alphaModFix/>
          </a:blip>
          <a:srcRect r="33351"/>
          <a:stretch/>
        </p:blipFill>
        <p:spPr>
          <a:xfrm>
            <a:off x="3741815" y="166096"/>
            <a:ext cx="1276320" cy="1276320"/>
          </a:xfrm>
          <a:prstGeom prst="ellipse">
            <a:avLst/>
          </a:prstGeom>
          <a:noFill/>
          <a:ln>
            <a:noFill/>
          </a:ln>
        </p:spPr>
      </p:pic>
      <p:pic>
        <p:nvPicPr>
          <p:cNvPr id="2050" name="Picture 2" descr="Cinema, film, movie, rating, review icon - Download on Iconfinder">
            <a:extLst>
              <a:ext uri="{FF2B5EF4-FFF2-40B4-BE49-F238E27FC236}">
                <a16:creationId xmlns:a16="http://schemas.microsoft.com/office/drawing/2014/main" id="{688FCEDB-C10E-4F0A-8364-85115EEDA77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44193" y="2020110"/>
            <a:ext cx="1071563" cy="10715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ox office icon. box office symbol design from Cinema collection.">
            <a:extLst>
              <a:ext uri="{FF2B5EF4-FFF2-40B4-BE49-F238E27FC236}">
                <a16:creationId xmlns:a16="http://schemas.microsoft.com/office/drawing/2014/main" id="{087ACD52-E7C5-4C24-96BA-98289E51EB93}"/>
              </a:ext>
            </a:extLst>
          </p:cNvPr>
          <p:cNvPicPr>
            <a:picLocks noChangeAspect="1" noChangeArrowheads="1"/>
          </p:cNvPicPr>
          <p:nvPr/>
        </p:nvPicPr>
        <p:blipFill rotWithShape="1">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l="22125" t="11841" r="23717" b="26192"/>
          <a:stretch/>
        </p:blipFill>
        <p:spPr bwMode="auto">
          <a:xfrm>
            <a:off x="3911713" y="3740505"/>
            <a:ext cx="936522" cy="107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77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2054"/>
                                        </p:tgtEl>
                                        <p:attrNameLst>
                                          <p:attrName>style.visibility</p:attrName>
                                        </p:attrNameLst>
                                      </p:cBhvr>
                                      <p:to>
                                        <p:strVal val="visible"/>
                                      </p:to>
                                    </p:set>
                                    <p:animEffect transition="in" filter="fade">
                                      <p:cBhvr>
                                        <p:cTn id="27"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p:bldP spid="21" grpId="0" animBg="1"/>
      <p:bldP spid="23" grpId="0" animBg="1"/>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8EFDBE-4756-4B51-BCD8-CE029A9073F8}"/>
              </a:ext>
            </a:extLst>
          </p:cNvPr>
          <p:cNvSpPr txBox="1"/>
          <p:nvPr/>
        </p:nvSpPr>
        <p:spPr>
          <a:xfrm>
            <a:off x="270496" y="537047"/>
            <a:ext cx="2626571" cy="224676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ED6749"/>
                </a:solidFill>
                <a:latin typeface="DM Sans" pitchFamily="2" charset="0"/>
              </a:rPr>
              <a:t>Underlying Problem:</a:t>
            </a:r>
            <a:r>
              <a:rPr lang="zh-CN" altLang="en-US" b="1" dirty="0">
                <a:solidFill>
                  <a:srgbClr val="ED6749"/>
                </a:solidFill>
                <a:latin typeface="DM Sans" pitchFamily="2" charset="0"/>
              </a:rPr>
              <a:t> </a:t>
            </a:r>
            <a:r>
              <a:rPr lang="en-US" altLang="zh-CN" dirty="0">
                <a:latin typeface="DM Sans" pitchFamily="2" charset="0"/>
              </a:rPr>
              <a:t>S</a:t>
            </a:r>
            <a:r>
              <a:rPr lang="en-US" dirty="0">
                <a:latin typeface="DM Sans" pitchFamily="2" charset="0"/>
              </a:rPr>
              <a:t>core </a:t>
            </a:r>
            <a:r>
              <a:rPr lang="en-US" altLang="zh-CN" dirty="0">
                <a:latin typeface="DM Sans" pitchFamily="2" charset="0"/>
              </a:rPr>
              <a:t>metrics based on single measure (like average)</a:t>
            </a:r>
            <a:r>
              <a:rPr lang="en-US" dirty="0">
                <a:latin typeface="DM Sans" pitchFamily="2" charset="0"/>
              </a:rPr>
              <a:t> removes distribution information.</a:t>
            </a:r>
          </a:p>
          <a:p>
            <a:pPr marL="285750" indent="-285750">
              <a:buFont typeface="Arial" panose="020B0604020202020204" pitchFamily="34" charset="0"/>
              <a:buChar char="•"/>
            </a:pPr>
            <a:endParaRPr lang="en-US" dirty="0">
              <a:latin typeface="DM Sans" pitchFamily="2" charset="0"/>
            </a:endParaRPr>
          </a:p>
          <a:p>
            <a:pPr marL="285750" indent="-285750">
              <a:buFont typeface="Arial" panose="020B0604020202020204" pitchFamily="34" charset="0"/>
              <a:buChar char="•"/>
            </a:pPr>
            <a:r>
              <a:rPr lang="en-US" dirty="0">
                <a:latin typeface="DM Sans" pitchFamily="2" charset="0"/>
              </a:rPr>
              <a:t>Different rating distributions can have the same average score.</a:t>
            </a:r>
          </a:p>
          <a:p>
            <a:endParaRPr lang="en-US" dirty="0">
              <a:latin typeface="DM Sans" pitchFamily="2" charset="0"/>
            </a:endParaRPr>
          </a:p>
        </p:txBody>
      </p:sp>
      <p:pic>
        <p:nvPicPr>
          <p:cNvPr id="7" name="Picture 6">
            <a:extLst>
              <a:ext uri="{FF2B5EF4-FFF2-40B4-BE49-F238E27FC236}">
                <a16:creationId xmlns:a16="http://schemas.microsoft.com/office/drawing/2014/main" id="{EE9CBA83-A3E5-4792-A55E-C6105F9AC18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97067" y="365270"/>
            <a:ext cx="2988218" cy="2155032"/>
          </a:xfrm>
          <a:prstGeom prst="rect">
            <a:avLst/>
          </a:prstGeom>
        </p:spPr>
      </p:pic>
      <p:pic>
        <p:nvPicPr>
          <p:cNvPr id="11" name="Picture 10">
            <a:extLst>
              <a:ext uri="{FF2B5EF4-FFF2-40B4-BE49-F238E27FC236}">
                <a16:creationId xmlns:a16="http://schemas.microsoft.com/office/drawing/2014/main" id="{BCD2BA4B-1FDB-420A-90FA-D627FE22863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942900" y="365270"/>
            <a:ext cx="2988218" cy="2146368"/>
          </a:xfrm>
          <a:prstGeom prst="rect">
            <a:avLst/>
          </a:prstGeom>
        </p:spPr>
      </p:pic>
      <p:sp>
        <p:nvSpPr>
          <p:cNvPr id="12" name="TextBox 11">
            <a:extLst>
              <a:ext uri="{FF2B5EF4-FFF2-40B4-BE49-F238E27FC236}">
                <a16:creationId xmlns:a16="http://schemas.microsoft.com/office/drawing/2014/main" id="{53A15F2E-3879-42AC-89FF-1DCC94CA7C26}"/>
              </a:ext>
            </a:extLst>
          </p:cNvPr>
          <p:cNvSpPr txBox="1"/>
          <p:nvPr/>
        </p:nvSpPr>
        <p:spPr>
          <a:xfrm>
            <a:off x="212882" y="3261468"/>
            <a:ext cx="4305407" cy="73866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ED6749"/>
                </a:solidFill>
                <a:latin typeface="DM Sans" pitchFamily="2" charset="0"/>
              </a:rPr>
              <a:t>Distribution-based score analysis </a:t>
            </a:r>
            <a:r>
              <a:rPr lang="en-US" dirty="0">
                <a:latin typeface="DM Sans" pitchFamily="2" charset="0"/>
              </a:rPr>
              <a:t>provide elaborate information about audience’s feedback.</a:t>
            </a:r>
          </a:p>
        </p:txBody>
      </p:sp>
      <p:grpSp>
        <p:nvGrpSpPr>
          <p:cNvPr id="16" name="Group 15">
            <a:extLst>
              <a:ext uri="{FF2B5EF4-FFF2-40B4-BE49-F238E27FC236}">
                <a16:creationId xmlns:a16="http://schemas.microsoft.com/office/drawing/2014/main" id="{B130DB69-AF7B-49FA-A3F9-29A1FAF56B67}"/>
              </a:ext>
            </a:extLst>
          </p:cNvPr>
          <p:cNvGrpSpPr/>
          <p:nvPr/>
        </p:nvGrpSpPr>
        <p:grpSpPr>
          <a:xfrm>
            <a:off x="4978840" y="3047330"/>
            <a:ext cx="591094" cy="591094"/>
            <a:chOff x="5670755" y="3094895"/>
            <a:chExt cx="840658" cy="840658"/>
          </a:xfrm>
        </p:grpSpPr>
        <p:cxnSp>
          <p:nvCxnSpPr>
            <p:cNvPr id="4" name="Straight Arrow Connector 3">
              <a:extLst>
                <a:ext uri="{FF2B5EF4-FFF2-40B4-BE49-F238E27FC236}">
                  <a16:creationId xmlns:a16="http://schemas.microsoft.com/office/drawing/2014/main" id="{2CB34D51-BE8E-41F9-B975-FDEE5AE83440}"/>
                </a:ext>
              </a:extLst>
            </p:cNvPr>
            <p:cNvCxnSpPr/>
            <p:nvPr/>
          </p:nvCxnSpPr>
          <p:spPr>
            <a:xfrm flipV="1">
              <a:off x="5670755" y="3094895"/>
              <a:ext cx="0" cy="84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1AE3CA1-5477-4B8A-94EA-C39465AB8ABB}"/>
                </a:ext>
              </a:extLst>
            </p:cNvPr>
            <p:cNvCxnSpPr>
              <a:cxnSpLocks/>
            </p:cNvCxnSpPr>
            <p:nvPr/>
          </p:nvCxnSpPr>
          <p:spPr>
            <a:xfrm rot="5400000" flipV="1">
              <a:off x="6091084" y="3515224"/>
              <a:ext cx="0" cy="84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1502AD59-2B73-4E9A-9C5C-3FF494450B8D}"/>
                </a:ext>
              </a:extLst>
            </p:cNvPr>
            <p:cNvSpPr/>
            <p:nvPr/>
          </p:nvSpPr>
          <p:spPr>
            <a:xfrm>
              <a:off x="5729753" y="3164160"/>
              <a:ext cx="730042" cy="708424"/>
            </a:xfrm>
            <a:custGeom>
              <a:avLst/>
              <a:gdLst>
                <a:gd name="connsiteX0" fmla="*/ 0 w 612059"/>
                <a:gd name="connsiteY0" fmla="*/ 668155 h 708424"/>
                <a:gd name="connsiteX1" fmla="*/ 346588 w 612059"/>
                <a:gd name="connsiteY1" fmla="*/ 646032 h 708424"/>
                <a:gd name="connsiteX2" fmla="*/ 471949 w 612059"/>
                <a:gd name="connsiteY2" fmla="*/ 78219 h 708424"/>
                <a:gd name="connsiteX3" fmla="*/ 612059 w 612059"/>
                <a:gd name="connsiteY3" fmla="*/ 19226 h 708424"/>
              </a:gdLst>
              <a:ahLst/>
              <a:cxnLst>
                <a:cxn ang="0">
                  <a:pos x="connsiteX0" y="connsiteY0"/>
                </a:cxn>
                <a:cxn ang="0">
                  <a:pos x="connsiteX1" y="connsiteY1"/>
                </a:cxn>
                <a:cxn ang="0">
                  <a:pos x="connsiteX2" y="connsiteY2"/>
                </a:cxn>
                <a:cxn ang="0">
                  <a:pos x="connsiteX3" y="connsiteY3"/>
                </a:cxn>
              </a:cxnLst>
              <a:rect l="l" t="t" r="r" b="b"/>
              <a:pathLst>
                <a:path w="612059" h="708424">
                  <a:moveTo>
                    <a:pt x="0" y="668155"/>
                  </a:moveTo>
                  <a:cubicBezTo>
                    <a:pt x="133965" y="706255"/>
                    <a:pt x="267930" y="744355"/>
                    <a:pt x="346588" y="646032"/>
                  </a:cubicBezTo>
                  <a:cubicBezTo>
                    <a:pt x="425246" y="547709"/>
                    <a:pt x="427704" y="182687"/>
                    <a:pt x="471949" y="78219"/>
                  </a:cubicBezTo>
                  <a:cubicBezTo>
                    <a:pt x="516194" y="-26249"/>
                    <a:pt x="564126" y="-3512"/>
                    <a:pt x="612059" y="19226"/>
                  </a:cubicBezTo>
                </a:path>
              </a:pathLst>
            </a:custGeom>
            <a:noFill/>
            <a:ln>
              <a:solidFill>
                <a:srgbClr val="ED67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67C44135-94B5-4400-9EAA-1A29461878DE}"/>
              </a:ext>
            </a:extLst>
          </p:cNvPr>
          <p:cNvSpPr txBox="1"/>
          <p:nvPr/>
        </p:nvSpPr>
        <p:spPr>
          <a:xfrm>
            <a:off x="6622995" y="3261468"/>
            <a:ext cx="2308123" cy="276999"/>
          </a:xfrm>
          <a:prstGeom prst="rect">
            <a:avLst/>
          </a:prstGeom>
          <a:noFill/>
        </p:spPr>
        <p:txBody>
          <a:bodyPr wrap="square">
            <a:spAutoFit/>
          </a:bodyPr>
          <a:lstStyle/>
          <a:p>
            <a:r>
              <a:rPr lang="en-US" sz="1200" dirty="0">
                <a:latin typeface="DM Sans" pitchFamily="2" charset="0"/>
              </a:rPr>
              <a:t>Concentrated good/bad </a:t>
            </a:r>
            <a:endParaRPr lang="en-US" sz="1200" dirty="0"/>
          </a:p>
        </p:txBody>
      </p:sp>
      <p:sp>
        <p:nvSpPr>
          <p:cNvPr id="18" name="TextBox 17">
            <a:extLst>
              <a:ext uri="{FF2B5EF4-FFF2-40B4-BE49-F238E27FC236}">
                <a16:creationId xmlns:a16="http://schemas.microsoft.com/office/drawing/2014/main" id="{843DB155-F7DF-4291-BA85-F9DF67F1621F}"/>
              </a:ext>
            </a:extLst>
          </p:cNvPr>
          <p:cNvSpPr txBox="1"/>
          <p:nvPr/>
        </p:nvSpPr>
        <p:spPr>
          <a:xfrm>
            <a:off x="5394168" y="4175281"/>
            <a:ext cx="1334953" cy="461665"/>
          </a:xfrm>
          <a:prstGeom prst="rect">
            <a:avLst/>
          </a:prstGeom>
          <a:noFill/>
        </p:spPr>
        <p:txBody>
          <a:bodyPr wrap="square">
            <a:spAutoFit/>
          </a:bodyPr>
          <a:lstStyle/>
          <a:p>
            <a:r>
              <a:rPr lang="en-US" sz="1200" dirty="0">
                <a:latin typeface="DM Sans" pitchFamily="2" charset="0"/>
              </a:rPr>
              <a:t>Evenly good/bad rating</a:t>
            </a:r>
            <a:endParaRPr lang="en-US" sz="1200" dirty="0"/>
          </a:p>
        </p:txBody>
      </p:sp>
      <p:grpSp>
        <p:nvGrpSpPr>
          <p:cNvPr id="19" name="Group 18">
            <a:extLst>
              <a:ext uri="{FF2B5EF4-FFF2-40B4-BE49-F238E27FC236}">
                <a16:creationId xmlns:a16="http://schemas.microsoft.com/office/drawing/2014/main" id="{9A49BDDC-B860-4172-AF25-4C75B762AB77}"/>
              </a:ext>
            </a:extLst>
          </p:cNvPr>
          <p:cNvGrpSpPr/>
          <p:nvPr/>
        </p:nvGrpSpPr>
        <p:grpSpPr>
          <a:xfrm>
            <a:off x="5900617" y="3047330"/>
            <a:ext cx="591094" cy="591094"/>
            <a:chOff x="5670755" y="3094895"/>
            <a:chExt cx="840658" cy="840658"/>
          </a:xfrm>
        </p:grpSpPr>
        <p:cxnSp>
          <p:nvCxnSpPr>
            <p:cNvPr id="20" name="Straight Arrow Connector 19">
              <a:extLst>
                <a:ext uri="{FF2B5EF4-FFF2-40B4-BE49-F238E27FC236}">
                  <a16:creationId xmlns:a16="http://schemas.microsoft.com/office/drawing/2014/main" id="{B0DF4F2F-8485-4A0C-808F-52CB62D1D73F}"/>
                </a:ext>
              </a:extLst>
            </p:cNvPr>
            <p:cNvCxnSpPr/>
            <p:nvPr/>
          </p:nvCxnSpPr>
          <p:spPr>
            <a:xfrm flipV="1">
              <a:off x="5670755" y="3094895"/>
              <a:ext cx="0" cy="84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7AB6EB0-3BB0-4AFB-9F5F-9C477507E72A}"/>
                </a:ext>
              </a:extLst>
            </p:cNvPr>
            <p:cNvCxnSpPr>
              <a:cxnSpLocks/>
            </p:cNvCxnSpPr>
            <p:nvPr/>
          </p:nvCxnSpPr>
          <p:spPr>
            <a:xfrm rot="5400000" flipV="1">
              <a:off x="6091084" y="3515224"/>
              <a:ext cx="0" cy="84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D5B2C51C-A0AF-49BD-B043-5C2EB78F7DF9}"/>
                </a:ext>
              </a:extLst>
            </p:cNvPr>
            <p:cNvSpPr/>
            <p:nvPr/>
          </p:nvSpPr>
          <p:spPr>
            <a:xfrm flipH="1">
              <a:off x="5729753" y="3164160"/>
              <a:ext cx="730042" cy="708424"/>
            </a:xfrm>
            <a:custGeom>
              <a:avLst/>
              <a:gdLst>
                <a:gd name="connsiteX0" fmla="*/ 0 w 612059"/>
                <a:gd name="connsiteY0" fmla="*/ 668155 h 708424"/>
                <a:gd name="connsiteX1" fmla="*/ 346588 w 612059"/>
                <a:gd name="connsiteY1" fmla="*/ 646032 h 708424"/>
                <a:gd name="connsiteX2" fmla="*/ 471949 w 612059"/>
                <a:gd name="connsiteY2" fmla="*/ 78219 h 708424"/>
                <a:gd name="connsiteX3" fmla="*/ 612059 w 612059"/>
                <a:gd name="connsiteY3" fmla="*/ 19226 h 708424"/>
              </a:gdLst>
              <a:ahLst/>
              <a:cxnLst>
                <a:cxn ang="0">
                  <a:pos x="connsiteX0" y="connsiteY0"/>
                </a:cxn>
                <a:cxn ang="0">
                  <a:pos x="connsiteX1" y="connsiteY1"/>
                </a:cxn>
                <a:cxn ang="0">
                  <a:pos x="connsiteX2" y="connsiteY2"/>
                </a:cxn>
                <a:cxn ang="0">
                  <a:pos x="connsiteX3" y="connsiteY3"/>
                </a:cxn>
              </a:cxnLst>
              <a:rect l="l" t="t" r="r" b="b"/>
              <a:pathLst>
                <a:path w="612059" h="708424">
                  <a:moveTo>
                    <a:pt x="0" y="668155"/>
                  </a:moveTo>
                  <a:cubicBezTo>
                    <a:pt x="133965" y="706255"/>
                    <a:pt x="267930" y="744355"/>
                    <a:pt x="346588" y="646032"/>
                  </a:cubicBezTo>
                  <a:cubicBezTo>
                    <a:pt x="425246" y="547709"/>
                    <a:pt x="427704" y="182687"/>
                    <a:pt x="471949" y="78219"/>
                  </a:cubicBezTo>
                  <a:cubicBezTo>
                    <a:pt x="516194" y="-26249"/>
                    <a:pt x="564126" y="-3512"/>
                    <a:pt x="612059" y="19226"/>
                  </a:cubicBezTo>
                </a:path>
              </a:pathLst>
            </a:custGeom>
            <a:noFill/>
            <a:ln>
              <a:solidFill>
                <a:srgbClr val="ED67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88721958-DC89-4C94-A9AE-22A27E46CAF4}"/>
              </a:ext>
            </a:extLst>
          </p:cNvPr>
          <p:cNvGrpSpPr/>
          <p:nvPr/>
        </p:nvGrpSpPr>
        <p:grpSpPr>
          <a:xfrm>
            <a:off x="4615693" y="4051651"/>
            <a:ext cx="648542" cy="648542"/>
            <a:chOff x="6242259" y="3562123"/>
            <a:chExt cx="840658" cy="840658"/>
          </a:xfrm>
        </p:grpSpPr>
        <p:grpSp>
          <p:nvGrpSpPr>
            <p:cNvPr id="23" name="Group 22">
              <a:extLst>
                <a:ext uri="{FF2B5EF4-FFF2-40B4-BE49-F238E27FC236}">
                  <a16:creationId xmlns:a16="http://schemas.microsoft.com/office/drawing/2014/main" id="{88261C8C-D197-4C7A-96F2-74F35E6965B1}"/>
                </a:ext>
              </a:extLst>
            </p:cNvPr>
            <p:cNvGrpSpPr/>
            <p:nvPr/>
          </p:nvGrpSpPr>
          <p:grpSpPr>
            <a:xfrm>
              <a:off x="6242259" y="3562123"/>
              <a:ext cx="840658" cy="840658"/>
              <a:chOff x="5670755" y="3094895"/>
              <a:chExt cx="840658" cy="840658"/>
            </a:xfrm>
          </p:grpSpPr>
          <p:cxnSp>
            <p:nvCxnSpPr>
              <p:cNvPr id="24" name="Straight Arrow Connector 23">
                <a:extLst>
                  <a:ext uri="{FF2B5EF4-FFF2-40B4-BE49-F238E27FC236}">
                    <a16:creationId xmlns:a16="http://schemas.microsoft.com/office/drawing/2014/main" id="{CFBA9C99-CF74-462B-89A5-DDCC16224034}"/>
                  </a:ext>
                </a:extLst>
              </p:cNvPr>
              <p:cNvCxnSpPr/>
              <p:nvPr/>
            </p:nvCxnSpPr>
            <p:spPr>
              <a:xfrm flipV="1">
                <a:off x="5670755" y="3094895"/>
                <a:ext cx="0" cy="84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2318A7-D92D-46C2-9325-DDC6F4B13AD9}"/>
                  </a:ext>
                </a:extLst>
              </p:cNvPr>
              <p:cNvCxnSpPr>
                <a:cxnSpLocks/>
              </p:cNvCxnSpPr>
              <p:nvPr/>
            </p:nvCxnSpPr>
            <p:spPr>
              <a:xfrm rot="5400000" flipV="1">
                <a:off x="6091084" y="3515224"/>
                <a:ext cx="0" cy="84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2" name="Freeform: Shape 31">
              <a:extLst>
                <a:ext uri="{FF2B5EF4-FFF2-40B4-BE49-F238E27FC236}">
                  <a16:creationId xmlns:a16="http://schemas.microsoft.com/office/drawing/2014/main" id="{4C75D010-939C-46A0-B56B-97828E9BB203}"/>
                </a:ext>
              </a:extLst>
            </p:cNvPr>
            <p:cNvSpPr/>
            <p:nvPr/>
          </p:nvSpPr>
          <p:spPr>
            <a:xfrm>
              <a:off x="6356555" y="3834581"/>
              <a:ext cx="567813" cy="250722"/>
            </a:xfrm>
            <a:custGeom>
              <a:avLst/>
              <a:gdLst>
                <a:gd name="connsiteX0" fmla="*/ 0 w 567813"/>
                <a:gd name="connsiteY0" fmla="*/ 250722 h 250722"/>
                <a:gd name="connsiteX1" fmla="*/ 221226 w 567813"/>
                <a:gd name="connsiteY1" fmla="*/ 110613 h 250722"/>
                <a:gd name="connsiteX2" fmla="*/ 567813 w 567813"/>
                <a:gd name="connsiteY2" fmla="*/ 0 h 250722"/>
              </a:gdLst>
              <a:ahLst/>
              <a:cxnLst>
                <a:cxn ang="0">
                  <a:pos x="connsiteX0" y="connsiteY0"/>
                </a:cxn>
                <a:cxn ang="0">
                  <a:pos x="connsiteX1" y="connsiteY1"/>
                </a:cxn>
                <a:cxn ang="0">
                  <a:pos x="connsiteX2" y="connsiteY2"/>
                </a:cxn>
              </a:cxnLst>
              <a:rect l="l" t="t" r="r" b="b"/>
              <a:pathLst>
                <a:path w="567813" h="250722">
                  <a:moveTo>
                    <a:pt x="0" y="250722"/>
                  </a:moveTo>
                  <a:cubicBezTo>
                    <a:pt x="63295" y="201561"/>
                    <a:pt x="126591" y="152400"/>
                    <a:pt x="221226" y="110613"/>
                  </a:cubicBezTo>
                  <a:cubicBezTo>
                    <a:pt x="315861" y="68826"/>
                    <a:pt x="441837" y="34413"/>
                    <a:pt x="567813" y="0"/>
                  </a:cubicBezTo>
                </a:path>
              </a:pathLst>
            </a:custGeom>
            <a:noFill/>
            <a:ln>
              <a:solidFill>
                <a:srgbClr val="ED67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6ADD7E53-2A5D-4B13-872C-1F38080579BB}"/>
              </a:ext>
            </a:extLst>
          </p:cNvPr>
          <p:cNvSpPr txBox="1"/>
          <p:nvPr/>
        </p:nvSpPr>
        <p:spPr>
          <a:xfrm>
            <a:off x="7734149" y="4266667"/>
            <a:ext cx="964357" cy="261610"/>
          </a:xfrm>
          <a:prstGeom prst="rect">
            <a:avLst/>
          </a:prstGeom>
          <a:noFill/>
        </p:spPr>
        <p:txBody>
          <a:bodyPr wrap="square">
            <a:spAutoFit/>
          </a:bodyPr>
          <a:lstStyle/>
          <a:p>
            <a:r>
              <a:rPr lang="en-US" sz="1100" dirty="0">
                <a:latin typeface="DM Sans" pitchFamily="2" charset="0"/>
              </a:rPr>
              <a:t>Polarized</a:t>
            </a:r>
            <a:endParaRPr lang="en-US" sz="1100" dirty="0"/>
          </a:p>
        </p:txBody>
      </p:sp>
      <p:grpSp>
        <p:nvGrpSpPr>
          <p:cNvPr id="36" name="Group 35">
            <a:extLst>
              <a:ext uri="{FF2B5EF4-FFF2-40B4-BE49-F238E27FC236}">
                <a16:creationId xmlns:a16="http://schemas.microsoft.com/office/drawing/2014/main" id="{0D4ED388-0237-4FD7-8E7A-4A399562CF85}"/>
              </a:ext>
            </a:extLst>
          </p:cNvPr>
          <p:cNvGrpSpPr/>
          <p:nvPr/>
        </p:nvGrpSpPr>
        <p:grpSpPr>
          <a:xfrm>
            <a:off x="6981370" y="4051651"/>
            <a:ext cx="648542" cy="648542"/>
            <a:chOff x="5670755" y="3094895"/>
            <a:chExt cx="840658" cy="840658"/>
          </a:xfrm>
        </p:grpSpPr>
        <p:cxnSp>
          <p:nvCxnSpPr>
            <p:cNvPr id="38" name="Straight Arrow Connector 37">
              <a:extLst>
                <a:ext uri="{FF2B5EF4-FFF2-40B4-BE49-F238E27FC236}">
                  <a16:creationId xmlns:a16="http://schemas.microsoft.com/office/drawing/2014/main" id="{7CC3CFE7-3615-44E6-B146-994A490A4A33}"/>
                </a:ext>
              </a:extLst>
            </p:cNvPr>
            <p:cNvCxnSpPr/>
            <p:nvPr/>
          </p:nvCxnSpPr>
          <p:spPr>
            <a:xfrm flipV="1">
              <a:off x="5670755" y="3094895"/>
              <a:ext cx="0" cy="84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9855BF5-5CF8-4CA2-9291-083383BED6FF}"/>
                </a:ext>
              </a:extLst>
            </p:cNvPr>
            <p:cNvCxnSpPr>
              <a:cxnSpLocks/>
            </p:cNvCxnSpPr>
            <p:nvPr/>
          </p:nvCxnSpPr>
          <p:spPr>
            <a:xfrm rot="5400000" flipV="1">
              <a:off x="6091084" y="3515224"/>
              <a:ext cx="0" cy="84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1" name="Freeform: Shape 40">
            <a:extLst>
              <a:ext uri="{FF2B5EF4-FFF2-40B4-BE49-F238E27FC236}">
                <a16:creationId xmlns:a16="http://schemas.microsoft.com/office/drawing/2014/main" id="{766ABFFE-3081-400F-8666-86A19DBC58BB}"/>
              </a:ext>
            </a:extLst>
          </p:cNvPr>
          <p:cNvSpPr/>
          <p:nvPr/>
        </p:nvSpPr>
        <p:spPr>
          <a:xfrm>
            <a:off x="7078775" y="4161470"/>
            <a:ext cx="538316" cy="472005"/>
          </a:xfrm>
          <a:custGeom>
            <a:avLst/>
            <a:gdLst>
              <a:gd name="connsiteX0" fmla="*/ 0 w 538316"/>
              <a:gd name="connsiteY0" fmla="*/ 0 h 472005"/>
              <a:gd name="connsiteX1" fmla="*/ 103239 w 538316"/>
              <a:gd name="connsiteY1" fmla="*/ 376084 h 472005"/>
              <a:gd name="connsiteX2" fmla="*/ 287594 w 538316"/>
              <a:gd name="connsiteY2" fmla="*/ 471949 h 472005"/>
              <a:gd name="connsiteX3" fmla="*/ 442452 w 538316"/>
              <a:gd name="connsiteY3" fmla="*/ 368710 h 472005"/>
              <a:gd name="connsiteX4" fmla="*/ 538316 w 538316"/>
              <a:gd name="connsiteY4" fmla="*/ 44245 h 472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316" h="472005">
                <a:moveTo>
                  <a:pt x="0" y="0"/>
                </a:moveTo>
                <a:cubicBezTo>
                  <a:pt x="27653" y="148713"/>
                  <a:pt x="55307" y="297426"/>
                  <a:pt x="103239" y="376084"/>
                </a:cubicBezTo>
                <a:cubicBezTo>
                  <a:pt x="151171" y="454742"/>
                  <a:pt x="231059" y="473178"/>
                  <a:pt x="287594" y="471949"/>
                </a:cubicBezTo>
                <a:cubicBezTo>
                  <a:pt x="344129" y="470720"/>
                  <a:pt x="400665" y="439994"/>
                  <a:pt x="442452" y="368710"/>
                </a:cubicBezTo>
                <a:cubicBezTo>
                  <a:pt x="484239" y="297426"/>
                  <a:pt x="511277" y="170835"/>
                  <a:pt x="538316" y="44245"/>
                </a:cubicBezTo>
              </a:path>
            </a:pathLst>
          </a:custGeom>
          <a:noFill/>
          <a:ln>
            <a:solidFill>
              <a:srgbClr val="ED67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2220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17F6CF-2210-4FF3-9BAA-BD4EDC4A63F1}"/>
              </a:ext>
            </a:extLst>
          </p:cNvPr>
          <p:cNvSpPr txBox="1"/>
          <p:nvPr/>
        </p:nvSpPr>
        <p:spPr>
          <a:xfrm>
            <a:off x="326004" y="285406"/>
            <a:ext cx="2985088" cy="461665"/>
          </a:xfrm>
          <a:prstGeom prst="rect">
            <a:avLst/>
          </a:prstGeom>
          <a:noFill/>
        </p:spPr>
        <p:txBody>
          <a:bodyPr wrap="square" rtlCol="0">
            <a:spAutoFit/>
          </a:bodyPr>
          <a:lstStyle/>
          <a:p>
            <a:r>
              <a:rPr lang="en-US" sz="2400" b="1" dirty="0">
                <a:latin typeface="DM Sans" pitchFamily="2" charset="0"/>
              </a:rPr>
              <a:t>Solution path</a:t>
            </a:r>
            <a:endParaRPr lang="en-US" sz="2400" dirty="0">
              <a:latin typeface="DM Sans" pitchFamily="2" charset="0"/>
            </a:endParaRPr>
          </a:p>
        </p:txBody>
      </p:sp>
      <p:sp>
        <p:nvSpPr>
          <p:cNvPr id="5" name="TextBox 4">
            <a:extLst>
              <a:ext uri="{FF2B5EF4-FFF2-40B4-BE49-F238E27FC236}">
                <a16:creationId xmlns:a16="http://schemas.microsoft.com/office/drawing/2014/main" id="{844DCB9E-37B0-40E1-BBA3-0CBCA65BFDBE}"/>
              </a:ext>
            </a:extLst>
          </p:cNvPr>
          <p:cNvSpPr txBox="1"/>
          <p:nvPr/>
        </p:nvSpPr>
        <p:spPr>
          <a:xfrm>
            <a:off x="1368209" y="959297"/>
            <a:ext cx="3155665" cy="338554"/>
          </a:xfrm>
          <a:prstGeom prst="rect">
            <a:avLst/>
          </a:prstGeom>
          <a:noFill/>
        </p:spPr>
        <p:txBody>
          <a:bodyPr wrap="square" rtlCol="0">
            <a:spAutoFit/>
          </a:bodyPr>
          <a:lstStyle/>
          <a:p>
            <a:pPr algn="r"/>
            <a:r>
              <a:rPr lang="en-US" sz="1600" dirty="0">
                <a:latin typeface="DM Sans" pitchFamily="2" charset="0"/>
              </a:rPr>
              <a:t>Identify rating distribution</a:t>
            </a:r>
          </a:p>
        </p:txBody>
      </p:sp>
      <p:sp>
        <p:nvSpPr>
          <p:cNvPr id="6" name="TextBox 5">
            <a:extLst>
              <a:ext uri="{FF2B5EF4-FFF2-40B4-BE49-F238E27FC236}">
                <a16:creationId xmlns:a16="http://schemas.microsoft.com/office/drawing/2014/main" id="{0586D492-F34D-436F-8E9B-A383AAEF448D}"/>
              </a:ext>
            </a:extLst>
          </p:cNvPr>
          <p:cNvSpPr txBox="1"/>
          <p:nvPr/>
        </p:nvSpPr>
        <p:spPr>
          <a:xfrm>
            <a:off x="942035" y="2496471"/>
            <a:ext cx="3521681" cy="584775"/>
          </a:xfrm>
          <a:prstGeom prst="rect">
            <a:avLst/>
          </a:prstGeom>
          <a:noFill/>
        </p:spPr>
        <p:txBody>
          <a:bodyPr wrap="square" rtlCol="0">
            <a:spAutoFit/>
          </a:bodyPr>
          <a:lstStyle/>
          <a:p>
            <a:pPr algn="r"/>
            <a:r>
              <a:rPr lang="en-US" sz="1600" dirty="0">
                <a:solidFill>
                  <a:schemeClr val="tx1"/>
                </a:solidFill>
                <a:latin typeface="DM Sans" pitchFamily="2" charset="0"/>
              </a:rPr>
              <a:t>Use probability distribution function to characterize the shape.</a:t>
            </a:r>
          </a:p>
        </p:txBody>
      </p:sp>
      <p:sp>
        <p:nvSpPr>
          <p:cNvPr id="7" name="TextBox 6">
            <a:extLst>
              <a:ext uri="{FF2B5EF4-FFF2-40B4-BE49-F238E27FC236}">
                <a16:creationId xmlns:a16="http://schemas.microsoft.com/office/drawing/2014/main" id="{5BDF5CCC-FADF-49BF-8CCE-C90624EDFA55}"/>
              </a:ext>
            </a:extLst>
          </p:cNvPr>
          <p:cNvSpPr txBox="1"/>
          <p:nvPr/>
        </p:nvSpPr>
        <p:spPr>
          <a:xfrm>
            <a:off x="4750066" y="1666144"/>
            <a:ext cx="4100817" cy="584775"/>
          </a:xfrm>
          <a:prstGeom prst="rect">
            <a:avLst/>
          </a:prstGeom>
          <a:noFill/>
        </p:spPr>
        <p:txBody>
          <a:bodyPr wrap="square" rtlCol="0">
            <a:spAutoFit/>
          </a:bodyPr>
          <a:lstStyle/>
          <a:p>
            <a:r>
              <a:rPr lang="en-US" sz="1600" dirty="0">
                <a:latin typeface="DM Sans" pitchFamily="2" charset="0"/>
              </a:rPr>
              <a:t>Identify relationship between movies features and distribution pattern.</a:t>
            </a:r>
          </a:p>
        </p:txBody>
      </p:sp>
      <p:sp>
        <p:nvSpPr>
          <p:cNvPr id="8" name="TextBox 7">
            <a:extLst>
              <a:ext uri="{FF2B5EF4-FFF2-40B4-BE49-F238E27FC236}">
                <a16:creationId xmlns:a16="http://schemas.microsoft.com/office/drawing/2014/main" id="{7607C452-E03A-40FA-9B0D-DDDA8DC1F02B}"/>
              </a:ext>
            </a:extLst>
          </p:cNvPr>
          <p:cNvSpPr txBox="1"/>
          <p:nvPr/>
        </p:nvSpPr>
        <p:spPr>
          <a:xfrm>
            <a:off x="4701941" y="3819940"/>
            <a:ext cx="4091993" cy="584775"/>
          </a:xfrm>
          <a:prstGeom prst="rect">
            <a:avLst/>
          </a:prstGeom>
          <a:noFill/>
        </p:spPr>
        <p:txBody>
          <a:bodyPr wrap="square" rtlCol="0">
            <a:spAutoFit/>
          </a:bodyPr>
          <a:lstStyle/>
          <a:p>
            <a:r>
              <a:rPr lang="en-US" sz="1600" dirty="0">
                <a:solidFill>
                  <a:schemeClr val="tx1"/>
                </a:solidFill>
                <a:latin typeface="DM Sans" pitchFamily="2" charset="0"/>
              </a:rPr>
              <a:t>Regression analysis between features and distribution shape. </a:t>
            </a:r>
          </a:p>
        </p:txBody>
      </p:sp>
      <p:cxnSp>
        <p:nvCxnSpPr>
          <p:cNvPr id="19" name="Straight Connector 18">
            <a:extLst>
              <a:ext uri="{FF2B5EF4-FFF2-40B4-BE49-F238E27FC236}">
                <a16:creationId xmlns:a16="http://schemas.microsoft.com/office/drawing/2014/main" id="{E3CF7869-D1F0-4528-9DDE-EADA5B7AC515}"/>
              </a:ext>
            </a:extLst>
          </p:cNvPr>
          <p:cNvCxnSpPr/>
          <p:nvPr/>
        </p:nvCxnSpPr>
        <p:spPr>
          <a:xfrm>
            <a:off x="4572000" y="1074485"/>
            <a:ext cx="0" cy="3801979"/>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F40CCD1-05B3-47C0-9AC3-FECF4DDADD52}"/>
              </a:ext>
            </a:extLst>
          </p:cNvPr>
          <p:cNvSpPr/>
          <p:nvPr/>
        </p:nvSpPr>
        <p:spPr>
          <a:xfrm>
            <a:off x="4528686" y="1085260"/>
            <a:ext cx="86628" cy="866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101EC57-7ABC-443D-AFF1-406D5615D3C2}"/>
              </a:ext>
            </a:extLst>
          </p:cNvPr>
          <p:cNvSpPr/>
          <p:nvPr/>
        </p:nvSpPr>
        <p:spPr>
          <a:xfrm>
            <a:off x="4533499" y="1902682"/>
            <a:ext cx="86628" cy="866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7A586C9-8ED1-4BFE-894F-2DD226C2032D}"/>
              </a:ext>
            </a:extLst>
          </p:cNvPr>
          <p:cNvSpPr/>
          <p:nvPr/>
        </p:nvSpPr>
        <p:spPr>
          <a:xfrm>
            <a:off x="4528686" y="2771287"/>
            <a:ext cx="86628" cy="866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999698E-A8B8-4958-BFBF-C95BB26814FD}"/>
              </a:ext>
            </a:extLst>
          </p:cNvPr>
          <p:cNvSpPr/>
          <p:nvPr/>
        </p:nvSpPr>
        <p:spPr>
          <a:xfrm>
            <a:off x="4528686" y="4069014"/>
            <a:ext cx="86628" cy="866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9304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259"/>
        <p:cNvGrpSpPr/>
        <p:nvPr/>
      </p:nvGrpSpPr>
      <p:grpSpPr>
        <a:xfrm>
          <a:off x="0" y="0"/>
          <a:ext cx="0" cy="0"/>
          <a:chOff x="0" y="0"/>
          <a:chExt cx="0" cy="0"/>
        </a:xfrm>
      </p:grpSpPr>
      <p:pic>
        <p:nvPicPr>
          <p:cNvPr id="258" name="Picture 257" descr="Chart, pie chart&#10;&#10;Description automatically generated">
            <a:extLst>
              <a:ext uri="{FF2B5EF4-FFF2-40B4-BE49-F238E27FC236}">
                <a16:creationId xmlns:a16="http://schemas.microsoft.com/office/drawing/2014/main" id="{DBC8ADBF-5A72-479E-B827-CB6CBAD08AAC}"/>
              </a:ext>
            </a:extLst>
          </p:cNvPr>
          <p:cNvPicPr>
            <a:picLocks noChangeAspect="1"/>
          </p:cNvPicPr>
          <p:nvPr/>
        </p:nvPicPr>
        <p:blipFill rotWithShape="1">
          <a:blip r:embed="rId3">
            <a:clrChange>
              <a:clrFrom>
                <a:srgbClr val="FFFFFF"/>
              </a:clrFrom>
              <a:clrTo>
                <a:srgbClr val="FFFFFF">
                  <a:alpha val="0"/>
                </a:srgbClr>
              </a:clrTo>
            </a:clrChange>
          </a:blip>
          <a:srcRect l="15966" t="16085" r="50000" b="23386"/>
          <a:stretch/>
        </p:blipFill>
        <p:spPr>
          <a:xfrm>
            <a:off x="3451339" y="2231742"/>
            <a:ext cx="2271487" cy="2640834"/>
          </a:xfrm>
          <a:prstGeom prst="rect">
            <a:avLst/>
          </a:prstGeom>
        </p:spPr>
      </p:pic>
      <p:sp>
        <p:nvSpPr>
          <p:cNvPr id="6" name="Rectangle 5">
            <a:extLst>
              <a:ext uri="{FF2B5EF4-FFF2-40B4-BE49-F238E27FC236}">
                <a16:creationId xmlns:a16="http://schemas.microsoft.com/office/drawing/2014/main" id="{88BD8254-C042-42E5-B692-41CA7B67ADAE}"/>
              </a:ext>
            </a:extLst>
          </p:cNvPr>
          <p:cNvSpPr/>
          <p:nvPr/>
        </p:nvSpPr>
        <p:spPr>
          <a:xfrm>
            <a:off x="3753016" y="2170655"/>
            <a:ext cx="920100" cy="445545"/>
          </a:xfrm>
          <a:prstGeom prst="rect">
            <a:avLst/>
          </a:prstGeom>
          <a:solidFill>
            <a:srgbClr val="FFF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Google Shape;262;p43"/>
          <p:cNvSpPr/>
          <p:nvPr/>
        </p:nvSpPr>
        <p:spPr>
          <a:xfrm>
            <a:off x="8251575" y="4438222"/>
            <a:ext cx="354654" cy="340560"/>
          </a:xfrm>
          <a:custGeom>
            <a:avLst/>
            <a:gdLst/>
            <a:ahLst/>
            <a:cxnLst/>
            <a:rect l="l" t="t" r="r" b="b"/>
            <a:pathLst>
              <a:path w="17766" h="17060" extrusionOk="0">
                <a:moveTo>
                  <a:pt x="9052" y="0"/>
                </a:moveTo>
                <a:cubicBezTo>
                  <a:pt x="9020" y="0"/>
                  <a:pt x="8987" y="1"/>
                  <a:pt x="8955" y="3"/>
                </a:cubicBezTo>
                <a:cubicBezTo>
                  <a:pt x="8026" y="50"/>
                  <a:pt x="7288" y="788"/>
                  <a:pt x="7216" y="1705"/>
                </a:cubicBezTo>
                <a:cubicBezTo>
                  <a:pt x="7169" y="2301"/>
                  <a:pt x="7431" y="2884"/>
                  <a:pt x="7895" y="3265"/>
                </a:cubicBezTo>
                <a:cubicBezTo>
                  <a:pt x="8252" y="3563"/>
                  <a:pt x="8467" y="4015"/>
                  <a:pt x="8455" y="4491"/>
                </a:cubicBezTo>
                <a:lnTo>
                  <a:pt x="8455" y="7623"/>
                </a:lnTo>
                <a:lnTo>
                  <a:pt x="5942" y="5611"/>
                </a:lnTo>
                <a:cubicBezTo>
                  <a:pt x="5573" y="5313"/>
                  <a:pt x="5359" y="4860"/>
                  <a:pt x="5359" y="4396"/>
                </a:cubicBezTo>
                <a:cubicBezTo>
                  <a:pt x="5337" y="3288"/>
                  <a:pt x="4434" y="2604"/>
                  <a:pt x="3512" y="2604"/>
                </a:cubicBezTo>
                <a:cubicBezTo>
                  <a:pt x="2968" y="2604"/>
                  <a:pt x="2417" y="2842"/>
                  <a:pt x="2037" y="3372"/>
                </a:cubicBezTo>
                <a:cubicBezTo>
                  <a:pt x="1144" y="4614"/>
                  <a:pt x="2085" y="6274"/>
                  <a:pt x="3509" y="6274"/>
                </a:cubicBezTo>
                <a:cubicBezTo>
                  <a:pt x="3642" y="6274"/>
                  <a:pt x="3779" y="6260"/>
                  <a:pt x="3918" y="6230"/>
                </a:cubicBezTo>
                <a:cubicBezTo>
                  <a:pt x="4024" y="6208"/>
                  <a:pt x="4130" y="6197"/>
                  <a:pt x="4236" y="6197"/>
                </a:cubicBezTo>
                <a:cubicBezTo>
                  <a:pt x="4598" y="6197"/>
                  <a:pt x="4955" y="6321"/>
                  <a:pt x="5240" y="6551"/>
                </a:cubicBezTo>
                <a:lnTo>
                  <a:pt x="7681" y="8504"/>
                </a:lnTo>
                <a:lnTo>
                  <a:pt x="4538" y="9218"/>
                </a:lnTo>
                <a:cubicBezTo>
                  <a:pt x="4427" y="9241"/>
                  <a:pt x="4315" y="9252"/>
                  <a:pt x="4205" y="9252"/>
                </a:cubicBezTo>
                <a:cubicBezTo>
                  <a:pt x="3852" y="9252"/>
                  <a:pt x="3509" y="9138"/>
                  <a:pt x="3228" y="8920"/>
                </a:cubicBezTo>
                <a:cubicBezTo>
                  <a:pt x="2878" y="8653"/>
                  <a:pt x="2494" y="8536"/>
                  <a:pt x="2123" y="8536"/>
                </a:cubicBezTo>
                <a:cubicBezTo>
                  <a:pt x="1006" y="8536"/>
                  <a:pt x="1" y="9604"/>
                  <a:pt x="358" y="10873"/>
                </a:cubicBezTo>
                <a:cubicBezTo>
                  <a:pt x="603" y="11749"/>
                  <a:pt x="1363" y="12210"/>
                  <a:pt x="2126" y="12210"/>
                </a:cubicBezTo>
                <a:cubicBezTo>
                  <a:pt x="2774" y="12210"/>
                  <a:pt x="3425" y="11877"/>
                  <a:pt x="3764" y="11183"/>
                </a:cubicBezTo>
                <a:cubicBezTo>
                  <a:pt x="3978" y="10754"/>
                  <a:pt x="4371" y="10456"/>
                  <a:pt x="4835" y="10361"/>
                </a:cubicBezTo>
                <a:lnTo>
                  <a:pt x="7883" y="9659"/>
                </a:lnTo>
                <a:lnTo>
                  <a:pt x="6478" y="12564"/>
                </a:lnTo>
                <a:cubicBezTo>
                  <a:pt x="6264" y="12980"/>
                  <a:pt x="5871" y="13290"/>
                  <a:pt x="5419" y="13397"/>
                </a:cubicBezTo>
                <a:cubicBezTo>
                  <a:pt x="3752" y="13814"/>
                  <a:pt x="3526" y="16100"/>
                  <a:pt x="5085" y="16826"/>
                </a:cubicBezTo>
                <a:cubicBezTo>
                  <a:pt x="5353" y="16953"/>
                  <a:pt x="5623" y="17010"/>
                  <a:pt x="5882" y="17010"/>
                </a:cubicBezTo>
                <a:cubicBezTo>
                  <a:pt x="7131" y="17010"/>
                  <a:pt x="8137" y="15677"/>
                  <a:pt x="7526" y="14385"/>
                </a:cubicBezTo>
                <a:cubicBezTo>
                  <a:pt x="7336" y="13957"/>
                  <a:pt x="7336" y="13457"/>
                  <a:pt x="7550" y="13040"/>
                </a:cubicBezTo>
                <a:lnTo>
                  <a:pt x="8907" y="10218"/>
                </a:lnTo>
                <a:lnTo>
                  <a:pt x="10300" y="13123"/>
                </a:lnTo>
                <a:cubicBezTo>
                  <a:pt x="10503" y="13552"/>
                  <a:pt x="10503" y="14040"/>
                  <a:pt x="10300" y="14469"/>
                </a:cubicBezTo>
                <a:cubicBezTo>
                  <a:pt x="9712" y="15760"/>
                  <a:pt x="10731" y="17059"/>
                  <a:pt x="11962" y="17059"/>
                </a:cubicBezTo>
                <a:cubicBezTo>
                  <a:pt x="12252" y="17059"/>
                  <a:pt x="12553" y="16987"/>
                  <a:pt x="12848" y="16826"/>
                </a:cubicBezTo>
                <a:cubicBezTo>
                  <a:pt x="13658" y="16386"/>
                  <a:pt x="14015" y="15397"/>
                  <a:pt x="13682" y="14540"/>
                </a:cubicBezTo>
                <a:cubicBezTo>
                  <a:pt x="13455" y="13981"/>
                  <a:pt x="12979" y="13576"/>
                  <a:pt x="12396" y="13433"/>
                </a:cubicBezTo>
                <a:cubicBezTo>
                  <a:pt x="11931" y="13314"/>
                  <a:pt x="11550" y="13004"/>
                  <a:pt x="11348" y="12576"/>
                </a:cubicBezTo>
                <a:lnTo>
                  <a:pt x="10003" y="9754"/>
                </a:lnTo>
                <a:lnTo>
                  <a:pt x="13134" y="10480"/>
                </a:lnTo>
                <a:cubicBezTo>
                  <a:pt x="13598" y="10587"/>
                  <a:pt x="13979" y="10897"/>
                  <a:pt x="14182" y="11314"/>
                </a:cubicBezTo>
                <a:cubicBezTo>
                  <a:pt x="14528" y="11997"/>
                  <a:pt x="15166" y="12316"/>
                  <a:pt x="15801" y="12316"/>
                </a:cubicBezTo>
                <a:cubicBezTo>
                  <a:pt x="16626" y="12316"/>
                  <a:pt x="17448" y="11777"/>
                  <a:pt x="17623" y="10802"/>
                </a:cubicBezTo>
                <a:cubicBezTo>
                  <a:pt x="17765" y="9897"/>
                  <a:pt x="17230" y="9004"/>
                  <a:pt x="16349" y="8730"/>
                </a:cubicBezTo>
                <a:cubicBezTo>
                  <a:pt x="16175" y="8679"/>
                  <a:pt x="15996" y="8654"/>
                  <a:pt x="15819" y="8654"/>
                </a:cubicBezTo>
                <a:cubicBezTo>
                  <a:pt x="15413" y="8654"/>
                  <a:pt x="15013" y="8786"/>
                  <a:pt x="14682" y="9051"/>
                </a:cubicBezTo>
                <a:cubicBezTo>
                  <a:pt x="14411" y="9261"/>
                  <a:pt x="14076" y="9368"/>
                  <a:pt x="13734" y="9368"/>
                </a:cubicBezTo>
                <a:cubicBezTo>
                  <a:pt x="13610" y="9368"/>
                  <a:pt x="13484" y="9354"/>
                  <a:pt x="13360" y="9325"/>
                </a:cubicBezTo>
                <a:lnTo>
                  <a:pt x="10312" y="8623"/>
                </a:lnTo>
                <a:lnTo>
                  <a:pt x="12836" y="6623"/>
                </a:lnTo>
                <a:cubicBezTo>
                  <a:pt x="13115" y="6407"/>
                  <a:pt x="13455" y="6286"/>
                  <a:pt x="13805" y="6286"/>
                </a:cubicBezTo>
                <a:cubicBezTo>
                  <a:pt x="13918" y="6286"/>
                  <a:pt x="14032" y="6299"/>
                  <a:pt x="14146" y="6325"/>
                </a:cubicBezTo>
                <a:cubicBezTo>
                  <a:pt x="14275" y="6350"/>
                  <a:pt x="14400" y="6363"/>
                  <a:pt x="14523" y="6363"/>
                </a:cubicBezTo>
                <a:cubicBezTo>
                  <a:pt x="15994" y="6363"/>
                  <a:pt x="16932" y="4603"/>
                  <a:pt x="15932" y="3372"/>
                </a:cubicBezTo>
                <a:cubicBezTo>
                  <a:pt x="15549" y="2901"/>
                  <a:pt x="15033" y="2690"/>
                  <a:pt x="14525" y="2690"/>
                </a:cubicBezTo>
                <a:cubicBezTo>
                  <a:pt x="13594" y="2690"/>
                  <a:pt x="12689" y="3398"/>
                  <a:pt x="12681" y="4515"/>
                </a:cubicBezTo>
                <a:cubicBezTo>
                  <a:pt x="12670" y="4991"/>
                  <a:pt x="12443" y="5432"/>
                  <a:pt x="12074" y="5718"/>
                </a:cubicBezTo>
                <a:lnTo>
                  <a:pt x="9622" y="7670"/>
                </a:lnTo>
                <a:lnTo>
                  <a:pt x="9622" y="4456"/>
                </a:lnTo>
                <a:cubicBezTo>
                  <a:pt x="9633" y="3979"/>
                  <a:pt x="9860" y="3539"/>
                  <a:pt x="10217" y="3241"/>
                </a:cubicBezTo>
                <a:cubicBezTo>
                  <a:pt x="11549" y="2131"/>
                  <a:pt x="10748" y="0"/>
                  <a:pt x="9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C5CB592D-9C9C-44A5-A49B-2ACC08CEE3EB}"/>
              </a:ext>
            </a:extLst>
          </p:cNvPr>
          <p:cNvSpPr>
            <a:spLocks noGrp="1"/>
          </p:cNvSpPr>
          <p:nvPr>
            <p:ph type="title"/>
          </p:nvPr>
        </p:nvSpPr>
        <p:spPr>
          <a:xfrm>
            <a:off x="89158" y="161075"/>
            <a:ext cx="2803863" cy="481105"/>
          </a:xfrm>
        </p:spPr>
        <p:txBody>
          <a:bodyPr/>
          <a:lstStyle/>
          <a:p>
            <a:r>
              <a:rPr lang="en-US" sz="2000" dirty="0"/>
              <a:t>Distribution analysis</a:t>
            </a:r>
          </a:p>
        </p:txBody>
      </p:sp>
      <p:pic>
        <p:nvPicPr>
          <p:cNvPr id="9" name="Picture 10">
            <a:extLst>
              <a:ext uri="{FF2B5EF4-FFF2-40B4-BE49-F238E27FC236}">
                <a16:creationId xmlns:a16="http://schemas.microsoft.com/office/drawing/2014/main" id="{9559249C-00F8-45B9-8F2C-465D8AB83952}"/>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0492" r="2680"/>
          <a:stretch/>
        </p:blipFill>
        <p:spPr bwMode="auto">
          <a:xfrm>
            <a:off x="1120621" y="3647530"/>
            <a:ext cx="2180182" cy="13747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79A5DB7-0172-41BB-8553-3F297326351E}"/>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0784" r="85"/>
          <a:stretch/>
        </p:blipFill>
        <p:spPr bwMode="auto">
          <a:xfrm>
            <a:off x="5909674" y="2092011"/>
            <a:ext cx="2179710" cy="13747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FABB000D-494B-469B-B25A-ED536DD9BBE8}"/>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11110" r="-685"/>
          <a:stretch/>
        </p:blipFill>
        <p:spPr bwMode="auto">
          <a:xfrm>
            <a:off x="2489688" y="624330"/>
            <a:ext cx="2131091" cy="13237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4241F8D5-AE3E-469C-84BD-779FC6298705}"/>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9810"/>
          <a:stretch/>
        </p:blipFill>
        <p:spPr bwMode="auto">
          <a:xfrm>
            <a:off x="4553431" y="594843"/>
            <a:ext cx="2064545" cy="13780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3D011FAB-09B2-429E-96D0-B29F77241FCC}"/>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 t="10041" r="84"/>
          <a:stretch/>
        </p:blipFill>
        <p:spPr bwMode="auto">
          <a:xfrm>
            <a:off x="5990629" y="3686059"/>
            <a:ext cx="2181564" cy="145744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a:extLst>
              <a:ext uri="{FF2B5EF4-FFF2-40B4-BE49-F238E27FC236}">
                <a16:creationId xmlns:a16="http://schemas.microsoft.com/office/drawing/2014/main" id="{8BB80E52-3F51-4683-B6AD-651EBBF7A706}"/>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12418" r="768"/>
          <a:stretch/>
        </p:blipFill>
        <p:spPr bwMode="auto">
          <a:xfrm>
            <a:off x="1216470" y="2272291"/>
            <a:ext cx="1950432" cy="1203298"/>
          </a:xfrm>
          <a:prstGeom prst="rect">
            <a:avLst/>
          </a:prstGeom>
          <a:noFill/>
          <a:extLst>
            <a:ext uri="{909E8E84-426E-40DD-AFC4-6F175D3DCCD1}">
              <a14:hiddenFill xmlns:a14="http://schemas.microsoft.com/office/drawing/2010/main">
                <a:solidFill>
                  <a:srgbClr val="FFFFFF"/>
                </a:solidFill>
              </a14:hiddenFill>
            </a:ext>
          </a:extLst>
        </p:spPr>
      </p:pic>
      <p:sp>
        <p:nvSpPr>
          <p:cNvPr id="259" name="TextBox 258">
            <a:extLst>
              <a:ext uri="{FF2B5EF4-FFF2-40B4-BE49-F238E27FC236}">
                <a16:creationId xmlns:a16="http://schemas.microsoft.com/office/drawing/2014/main" id="{6BBEA5DD-0887-4B27-AC4D-2B876F0BDDC3}"/>
              </a:ext>
            </a:extLst>
          </p:cNvPr>
          <p:cNvSpPr txBox="1"/>
          <p:nvPr/>
        </p:nvSpPr>
        <p:spPr>
          <a:xfrm>
            <a:off x="4599616" y="409526"/>
            <a:ext cx="2043532" cy="276999"/>
          </a:xfrm>
          <a:prstGeom prst="rect">
            <a:avLst/>
          </a:prstGeom>
          <a:noFill/>
        </p:spPr>
        <p:txBody>
          <a:bodyPr wrap="square" rtlCol="0">
            <a:spAutoFit/>
          </a:bodyPr>
          <a:lstStyle/>
          <a:p>
            <a:pPr algn="ctr"/>
            <a:r>
              <a:rPr lang="en-US" sz="1200" dirty="0">
                <a:solidFill>
                  <a:srgbClr val="ED6749"/>
                </a:solidFill>
                <a:latin typeface="DM Sans" pitchFamily="2" charset="0"/>
              </a:rPr>
              <a:t>Wave rating</a:t>
            </a:r>
          </a:p>
        </p:txBody>
      </p:sp>
      <p:sp>
        <p:nvSpPr>
          <p:cNvPr id="39" name="TextBox 38">
            <a:extLst>
              <a:ext uri="{FF2B5EF4-FFF2-40B4-BE49-F238E27FC236}">
                <a16:creationId xmlns:a16="http://schemas.microsoft.com/office/drawing/2014/main" id="{237A7649-CA54-4B53-B10E-7EF559E96CCF}"/>
              </a:ext>
            </a:extLst>
          </p:cNvPr>
          <p:cNvSpPr txBox="1"/>
          <p:nvPr/>
        </p:nvSpPr>
        <p:spPr>
          <a:xfrm>
            <a:off x="6059645" y="1893656"/>
            <a:ext cx="2043532" cy="276999"/>
          </a:xfrm>
          <a:prstGeom prst="rect">
            <a:avLst/>
          </a:prstGeom>
          <a:noFill/>
        </p:spPr>
        <p:txBody>
          <a:bodyPr wrap="square" rtlCol="0">
            <a:spAutoFit/>
          </a:bodyPr>
          <a:lstStyle/>
          <a:p>
            <a:pPr algn="ctr"/>
            <a:r>
              <a:rPr lang="en-US" sz="1200" dirty="0">
                <a:solidFill>
                  <a:srgbClr val="ED6749"/>
                </a:solidFill>
                <a:latin typeface="DM Sans" pitchFamily="2" charset="0"/>
              </a:rPr>
              <a:t>High</a:t>
            </a:r>
          </a:p>
        </p:txBody>
      </p:sp>
      <p:sp>
        <p:nvSpPr>
          <p:cNvPr id="40" name="TextBox 39">
            <a:extLst>
              <a:ext uri="{FF2B5EF4-FFF2-40B4-BE49-F238E27FC236}">
                <a16:creationId xmlns:a16="http://schemas.microsoft.com/office/drawing/2014/main" id="{0CC22885-89B2-4D23-B241-BBDD969BAEB1}"/>
              </a:ext>
            </a:extLst>
          </p:cNvPr>
          <p:cNvSpPr txBox="1"/>
          <p:nvPr/>
        </p:nvSpPr>
        <p:spPr>
          <a:xfrm>
            <a:off x="6060901" y="3471604"/>
            <a:ext cx="2042276" cy="276999"/>
          </a:xfrm>
          <a:prstGeom prst="rect">
            <a:avLst/>
          </a:prstGeom>
          <a:noFill/>
        </p:spPr>
        <p:txBody>
          <a:bodyPr wrap="square" rtlCol="0">
            <a:spAutoFit/>
          </a:bodyPr>
          <a:lstStyle/>
          <a:p>
            <a:pPr algn="ctr"/>
            <a:r>
              <a:rPr lang="en-US" sz="1200" dirty="0">
                <a:solidFill>
                  <a:srgbClr val="ED6749"/>
                </a:solidFill>
                <a:latin typeface="DM Sans" pitchFamily="2" charset="0"/>
              </a:rPr>
              <a:t>Low</a:t>
            </a:r>
          </a:p>
        </p:txBody>
      </p:sp>
      <p:sp>
        <p:nvSpPr>
          <p:cNvPr id="41" name="TextBox 40">
            <a:extLst>
              <a:ext uri="{FF2B5EF4-FFF2-40B4-BE49-F238E27FC236}">
                <a16:creationId xmlns:a16="http://schemas.microsoft.com/office/drawing/2014/main" id="{0C0FD2AB-6B6F-43DC-80B3-AC5E325BE938}"/>
              </a:ext>
            </a:extLst>
          </p:cNvPr>
          <p:cNvSpPr txBox="1"/>
          <p:nvPr/>
        </p:nvSpPr>
        <p:spPr>
          <a:xfrm>
            <a:off x="1168462" y="3471604"/>
            <a:ext cx="2125085" cy="276999"/>
          </a:xfrm>
          <a:prstGeom prst="rect">
            <a:avLst/>
          </a:prstGeom>
          <a:noFill/>
        </p:spPr>
        <p:txBody>
          <a:bodyPr wrap="square" rtlCol="0">
            <a:spAutoFit/>
          </a:bodyPr>
          <a:lstStyle/>
          <a:p>
            <a:pPr algn="ctr"/>
            <a:r>
              <a:rPr lang="en-US" sz="1200" dirty="0">
                <a:solidFill>
                  <a:srgbClr val="ED6749"/>
                </a:solidFill>
                <a:latin typeface="DM Sans" pitchFamily="2" charset="0"/>
              </a:rPr>
              <a:t>Medium high</a:t>
            </a:r>
          </a:p>
        </p:txBody>
      </p:sp>
      <p:sp>
        <p:nvSpPr>
          <p:cNvPr id="42" name="TextBox 41">
            <a:extLst>
              <a:ext uri="{FF2B5EF4-FFF2-40B4-BE49-F238E27FC236}">
                <a16:creationId xmlns:a16="http://schemas.microsoft.com/office/drawing/2014/main" id="{71E59280-0BA8-4EB6-82B8-9E8D119E1DFF}"/>
              </a:ext>
            </a:extLst>
          </p:cNvPr>
          <p:cNvSpPr txBox="1"/>
          <p:nvPr/>
        </p:nvSpPr>
        <p:spPr>
          <a:xfrm>
            <a:off x="1264478" y="1999281"/>
            <a:ext cx="1950432" cy="276999"/>
          </a:xfrm>
          <a:prstGeom prst="rect">
            <a:avLst/>
          </a:prstGeom>
          <a:noFill/>
        </p:spPr>
        <p:txBody>
          <a:bodyPr wrap="square" rtlCol="0">
            <a:spAutoFit/>
          </a:bodyPr>
          <a:lstStyle/>
          <a:p>
            <a:pPr algn="ctr"/>
            <a:r>
              <a:rPr lang="en-US" sz="1200" dirty="0">
                <a:solidFill>
                  <a:srgbClr val="ED6749"/>
                </a:solidFill>
                <a:latin typeface="DM Sans" pitchFamily="2" charset="0"/>
              </a:rPr>
              <a:t>Medium low</a:t>
            </a:r>
          </a:p>
        </p:txBody>
      </p:sp>
      <p:sp>
        <p:nvSpPr>
          <p:cNvPr id="43" name="TextBox 42">
            <a:extLst>
              <a:ext uri="{FF2B5EF4-FFF2-40B4-BE49-F238E27FC236}">
                <a16:creationId xmlns:a16="http://schemas.microsoft.com/office/drawing/2014/main" id="{3B0D05B3-34C5-4A32-85C7-5DAFC780C435}"/>
              </a:ext>
            </a:extLst>
          </p:cNvPr>
          <p:cNvSpPr txBox="1"/>
          <p:nvPr/>
        </p:nvSpPr>
        <p:spPr>
          <a:xfrm>
            <a:off x="2683533" y="385807"/>
            <a:ext cx="1937246" cy="276999"/>
          </a:xfrm>
          <a:prstGeom prst="rect">
            <a:avLst/>
          </a:prstGeom>
          <a:noFill/>
        </p:spPr>
        <p:txBody>
          <a:bodyPr wrap="square" rtlCol="0">
            <a:spAutoFit/>
          </a:bodyPr>
          <a:lstStyle/>
          <a:p>
            <a:pPr algn="ctr"/>
            <a:r>
              <a:rPr lang="en-US" sz="1200" dirty="0">
                <a:solidFill>
                  <a:srgbClr val="ED6749"/>
                </a:solidFill>
                <a:latin typeface="DM Sans" pitchFamily="2" charset="0"/>
              </a:rPr>
              <a:t>Polarized</a:t>
            </a:r>
          </a:p>
        </p:txBody>
      </p:sp>
      <p:sp>
        <p:nvSpPr>
          <p:cNvPr id="2" name="Rectangle: Rounded Corners 1">
            <a:extLst>
              <a:ext uri="{FF2B5EF4-FFF2-40B4-BE49-F238E27FC236}">
                <a16:creationId xmlns:a16="http://schemas.microsoft.com/office/drawing/2014/main" id="{D70B838F-D803-49AB-82F9-F952D6CBD4A5}"/>
              </a:ext>
            </a:extLst>
          </p:cNvPr>
          <p:cNvSpPr/>
          <p:nvPr/>
        </p:nvSpPr>
        <p:spPr>
          <a:xfrm>
            <a:off x="2417197" y="385807"/>
            <a:ext cx="4225951" cy="1577948"/>
          </a:xfrm>
          <a:prstGeom prst="roundRect">
            <a:avLst>
              <a:gd name="adj" fmla="val 8026"/>
            </a:avLst>
          </a:prstGeom>
          <a:noFill/>
          <a:ln w="6350">
            <a:solidFill>
              <a:srgbClr val="ED67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A235FC8-AA1C-4565-A0AE-7186ADFB2142}"/>
              </a:ext>
            </a:extLst>
          </p:cNvPr>
          <p:cNvSpPr txBox="1"/>
          <p:nvPr/>
        </p:nvSpPr>
        <p:spPr>
          <a:xfrm>
            <a:off x="6617976" y="166845"/>
            <a:ext cx="1236421" cy="307777"/>
          </a:xfrm>
          <a:prstGeom prst="rect">
            <a:avLst/>
          </a:prstGeom>
          <a:noFill/>
        </p:spPr>
        <p:txBody>
          <a:bodyPr wrap="square" rtlCol="0">
            <a:spAutoFit/>
          </a:bodyPr>
          <a:lstStyle/>
          <a:p>
            <a:r>
              <a:rPr lang="en-US" dirty="0">
                <a:solidFill>
                  <a:srgbClr val="ED6749"/>
                </a:solidFill>
              </a:rPr>
              <a:t>Controversial</a:t>
            </a:r>
          </a:p>
        </p:txBody>
      </p:sp>
      <p:sp>
        <p:nvSpPr>
          <p:cNvPr id="5" name="TextBox 4">
            <a:extLst>
              <a:ext uri="{FF2B5EF4-FFF2-40B4-BE49-F238E27FC236}">
                <a16:creationId xmlns:a16="http://schemas.microsoft.com/office/drawing/2014/main" id="{7D4FED2B-F8A4-4BFF-8DC6-514BBED41309}"/>
              </a:ext>
            </a:extLst>
          </p:cNvPr>
          <p:cNvSpPr txBox="1"/>
          <p:nvPr/>
        </p:nvSpPr>
        <p:spPr>
          <a:xfrm>
            <a:off x="1662233" y="1295577"/>
            <a:ext cx="6402048" cy="954107"/>
          </a:xfrm>
          <a:prstGeom prst="rect">
            <a:avLst/>
          </a:prstGeom>
          <a:noFill/>
        </p:spPr>
        <p:txBody>
          <a:bodyPr wrap="square" rtlCol="0">
            <a:spAutoFit/>
          </a:bodyPr>
          <a:lstStyle/>
          <a:p>
            <a:pPr algn="ctr"/>
            <a:r>
              <a:rPr lang="en-US" sz="2800" dirty="0">
                <a:solidFill>
                  <a:srgbClr val="ED6749"/>
                </a:solidFill>
                <a:latin typeface="DM Sans" pitchFamily="2" charset="0"/>
              </a:rPr>
              <a:t>&gt;40,000</a:t>
            </a:r>
            <a:r>
              <a:rPr lang="zh-CN" altLang="en-US" sz="2800" dirty="0">
                <a:solidFill>
                  <a:srgbClr val="ED6749"/>
                </a:solidFill>
                <a:latin typeface="DM Sans" pitchFamily="2" charset="0"/>
              </a:rPr>
              <a:t> </a:t>
            </a:r>
            <a:r>
              <a:rPr lang="en-US" altLang="zh-CN" sz="2800" dirty="0">
                <a:solidFill>
                  <a:srgbClr val="ED6749"/>
                </a:solidFill>
                <a:latin typeface="DM Sans" pitchFamily="2" charset="0"/>
              </a:rPr>
              <a:t>movies info collected from </a:t>
            </a:r>
            <a:r>
              <a:rPr lang="en-US" altLang="zh-CN" sz="2800" dirty="0" err="1">
                <a:solidFill>
                  <a:srgbClr val="ED6749"/>
                </a:solidFill>
                <a:latin typeface="DM Sans" pitchFamily="2" charset="0"/>
              </a:rPr>
              <a:t>Grouplens</a:t>
            </a:r>
            <a:r>
              <a:rPr lang="en-US" altLang="zh-CN" sz="2800" dirty="0">
                <a:solidFill>
                  <a:srgbClr val="ED6749"/>
                </a:solidFill>
                <a:latin typeface="DM Sans" pitchFamily="2" charset="0"/>
              </a:rPr>
              <a:t> website</a:t>
            </a:r>
          </a:p>
        </p:txBody>
      </p:sp>
      <p:sp>
        <p:nvSpPr>
          <p:cNvPr id="23" name="TextBox 22">
            <a:extLst>
              <a:ext uri="{FF2B5EF4-FFF2-40B4-BE49-F238E27FC236}">
                <a16:creationId xmlns:a16="http://schemas.microsoft.com/office/drawing/2014/main" id="{953878B8-E544-4093-9DF7-FF0C139245F1}"/>
              </a:ext>
            </a:extLst>
          </p:cNvPr>
          <p:cNvSpPr txBox="1"/>
          <p:nvPr/>
        </p:nvSpPr>
        <p:spPr>
          <a:xfrm>
            <a:off x="1726908" y="2572960"/>
            <a:ext cx="5892416" cy="584775"/>
          </a:xfrm>
          <a:prstGeom prst="rect">
            <a:avLst/>
          </a:prstGeom>
          <a:noFill/>
        </p:spPr>
        <p:txBody>
          <a:bodyPr wrap="square" rtlCol="0">
            <a:spAutoFit/>
          </a:bodyPr>
          <a:lstStyle/>
          <a:p>
            <a:r>
              <a:rPr lang="en-US" sz="3200" dirty="0">
                <a:solidFill>
                  <a:srgbClr val="ED6749"/>
                </a:solidFill>
                <a:latin typeface="DM Sans" pitchFamily="2" charset="0"/>
              </a:rPr>
              <a:t>Filtered with total ratings &gt; 40</a:t>
            </a:r>
            <a:endParaRPr lang="en-US" altLang="zh-CN" sz="3200" dirty="0">
              <a:solidFill>
                <a:srgbClr val="ED6749"/>
              </a:solidFill>
              <a:latin typeface="DM Sans" pitchFamily="2" charset="0"/>
            </a:endParaRPr>
          </a:p>
        </p:txBody>
      </p:sp>
      <p:sp>
        <p:nvSpPr>
          <p:cNvPr id="24" name="TextBox 23">
            <a:extLst>
              <a:ext uri="{FF2B5EF4-FFF2-40B4-BE49-F238E27FC236}">
                <a16:creationId xmlns:a16="http://schemas.microsoft.com/office/drawing/2014/main" id="{A0354BE4-3FBC-4EC1-B08F-51930E3F7515}"/>
              </a:ext>
            </a:extLst>
          </p:cNvPr>
          <p:cNvSpPr txBox="1"/>
          <p:nvPr/>
        </p:nvSpPr>
        <p:spPr>
          <a:xfrm>
            <a:off x="2710417" y="3382467"/>
            <a:ext cx="4051979" cy="584775"/>
          </a:xfrm>
          <a:prstGeom prst="rect">
            <a:avLst/>
          </a:prstGeom>
          <a:noFill/>
        </p:spPr>
        <p:txBody>
          <a:bodyPr wrap="square" rtlCol="0">
            <a:spAutoFit/>
          </a:bodyPr>
          <a:lstStyle/>
          <a:p>
            <a:r>
              <a:rPr lang="en-US" sz="3200" dirty="0">
                <a:solidFill>
                  <a:srgbClr val="ED6749"/>
                </a:solidFill>
                <a:latin typeface="DM Sans" pitchFamily="2" charset="0"/>
              </a:rPr>
              <a:t>~14,000movies </a:t>
            </a:r>
            <a:r>
              <a:rPr lang="en-US" altLang="zh-CN" sz="3200" dirty="0">
                <a:solidFill>
                  <a:srgbClr val="ED6749"/>
                </a:solidFill>
                <a:latin typeface="DM Sans" pitchFamily="2" charset="0"/>
              </a:rPr>
              <a:t>left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24"/>
                                        </p:tgtEl>
                                      </p:cBhvr>
                                    </p:animEffect>
                                    <p:set>
                                      <p:cBhvr>
                                        <p:cTn id="28" dur="1" fill="hold">
                                          <p:stCondLst>
                                            <p:cond delay="499"/>
                                          </p:stCondLst>
                                        </p:cTn>
                                        <p:tgtEl>
                                          <p:spTgt spid="24"/>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58"/>
                                        </p:tgtEl>
                                        <p:attrNameLst>
                                          <p:attrName>style.visibility</p:attrName>
                                        </p:attrNameLst>
                                      </p:cBhvr>
                                      <p:to>
                                        <p:strVal val="visible"/>
                                      </p:to>
                                    </p:set>
                                    <p:animEffect transition="in" filter="fade">
                                      <p:cBhvr>
                                        <p:cTn id="31" dur="500"/>
                                        <p:tgtEl>
                                          <p:spTgt spid="2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par>
                                <p:cTn id="49" presetID="10"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par>
                                <p:cTn id="55" presetID="10"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0" nodeType="clickEffect">
                                  <p:stCondLst>
                                    <p:cond delay="0"/>
                                  </p:stCondLst>
                                  <p:childTnLst>
                                    <p:animEffect transition="out" filter="fade">
                                      <p:cBhvr>
                                        <p:cTn id="61" dur="500"/>
                                        <p:tgtEl>
                                          <p:spTgt spid="6"/>
                                        </p:tgtEl>
                                      </p:cBhvr>
                                    </p:animEffect>
                                    <p:set>
                                      <p:cBhvr>
                                        <p:cTn id="62" dur="1" fill="hold">
                                          <p:stCondLst>
                                            <p:cond delay="499"/>
                                          </p:stCondLst>
                                        </p:cTn>
                                        <p:tgtEl>
                                          <p:spTgt spid="6"/>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9" grpId="0"/>
      <p:bldP spid="39" grpId="0"/>
      <p:bldP spid="40" grpId="0"/>
      <p:bldP spid="41" grpId="0"/>
      <p:bldP spid="42" grpId="0"/>
      <p:bldP spid="43" grpId="0"/>
      <p:bldP spid="2" grpId="0" animBg="1"/>
      <p:bldP spid="4" grpId="0"/>
      <p:bldP spid="5" grpId="0"/>
      <p:bldP spid="5" grpId="1"/>
      <p:bldP spid="23" grpId="0"/>
      <p:bldP spid="23" grpId="1"/>
      <p:bldP spid="24" grpId="0"/>
      <p:bldP spid="2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052882EB-8553-458D-A66E-E9DC9AF57CA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350" t="10446" r="-632"/>
          <a:stretch/>
        </p:blipFill>
        <p:spPr bwMode="auto">
          <a:xfrm>
            <a:off x="590776" y="627845"/>
            <a:ext cx="1498813" cy="10386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F325B78-CF9B-456C-AE18-03A2A277AC62}"/>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984" t="9276"/>
          <a:stretch/>
        </p:blipFill>
        <p:spPr bwMode="auto">
          <a:xfrm>
            <a:off x="2452642" y="622960"/>
            <a:ext cx="1560525" cy="10435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a:extLst>
              <a:ext uri="{FF2B5EF4-FFF2-40B4-BE49-F238E27FC236}">
                <a16:creationId xmlns:a16="http://schemas.microsoft.com/office/drawing/2014/main" id="{A5491A64-ADC6-4F41-9110-ADBFC89C5860}"/>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9025" t="13040"/>
          <a:stretch/>
        </p:blipFill>
        <p:spPr bwMode="auto">
          <a:xfrm>
            <a:off x="4326092" y="619165"/>
            <a:ext cx="1580710" cy="1056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013099F6-96F0-4AE9-A317-27CC2FA0E84D}"/>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8625" t="10345" r="435"/>
          <a:stretch/>
        </p:blipFill>
        <p:spPr bwMode="auto">
          <a:xfrm>
            <a:off x="6219727" y="592606"/>
            <a:ext cx="1443790" cy="1056171"/>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a:extLst>
              <a:ext uri="{FF2B5EF4-FFF2-40B4-BE49-F238E27FC236}">
                <a16:creationId xmlns:a16="http://schemas.microsoft.com/office/drawing/2014/main" id="{C3BA573A-0EC7-4F35-916E-AFB15A70E4AA}"/>
              </a:ext>
            </a:extLst>
          </p:cNvPr>
          <p:cNvSpPr>
            <a:spLocks noGrp="1"/>
          </p:cNvSpPr>
          <p:nvPr>
            <p:ph type="title"/>
          </p:nvPr>
        </p:nvSpPr>
        <p:spPr>
          <a:xfrm>
            <a:off x="86883" y="0"/>
            <a:ext cx="5679736" cy="481105"/>
          </a:xfrm>
        </p:spPr>
        <p:txBody>
          <a:bodyPr/>
          <a:lstStyle/>
          <a:p>
            <a:r>
              <a:rPr lang="en-US" sz="2000" dirty="0"/>
              <a:t>G</a:t>
            </a:r>
            <a:r>
              <a:rPr lang="en-US" altLang="zh-CN" sz="2000" dirty="0"/>
              <a:t>enre analysis </a:t>
            </a:r>
            <a:endParaRPr lang="en-US" sz="2000" dirty="0"/>
          </a:p>
        </p:txBody>
      </p:sp>
      <p:pic>
        <p:nvPicPr>
          <p:cNvPr id="15" name="Picture 14">
            <a:extLst>
              <a:ext uri="{FF2B5EF4-FFF2-40B4-BE49-F238E27FC236}">
                <a16:creationId xmlns:a16="http://schemas.microsoft.com/office/drawing/2014/main" id="{559A7262-CE64-4284-9847-FEA9893885E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66117" y="528990"/>
            <a:ext cx="574065" cy="642152"/>
          </a:xfrm>
          <a:prstGeom prst="rect">
            <a:avLst/>
          </a:prstGeom>
        </p:spPr>
      </p:pic>
      <p:pic>
        <p:nvPicPr>
          <p:cNvPr id="16" name="Picture 15">
            <a:extLst>
              <a:ext uri="{FF2B5EF4-FFF2-40B4-BE49-F238E27FC236}">
                <a16:creationId xmlns:a16="http://schemas.microsoft.com/office/drawing/2014/main" id="{DE6E2E68-9FE2-450B-9E9D-1A737ACB09D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577247" y="590660"/>
            <a:ext cx="607695" cy="642152"/>
          </a:xfrm>
          <a:prstGeom prst="rect">
            <a:avLst/>
          </a:prstGeom>
        </p:spPr>
      </p:pic>
      <p:pic>
        <p:nvPicPr>
          <p:cNvPr id="17" name="Picture 16">
            <a:extLst>
              <a:ext uri="{FF2B5EF4-FFF2-40B4-BE49-F238E27FC236}">
                <a16:creationId xmlns:a16="http://schemas.microsoft.com/office/drawing/2014/main" id="{19872E26-E08E-4A2F-939A-D1324B21FC95}"/>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150635" y="481105"/>
            <a:ext cx="712954" cy="642152"/>
          </a:xfrm>
          <a:prstGeom prst="rect">
            <a:avLst/>
          </a:prstGeom>
        </p:spPr>
      </p:pic>
      <p:pic>
        <p:nvPicPr>
          <p:cNvPr id="18" name="Picture 17">
            <a:extLst>
              <a:ext uri="{FF2B5EF4-FFF2-40B4-BE49-F238E27FC236}">
                <a16:creationId xmlns:a16="http://schemas.microsoft.com/office/drawing/2014/main" id="{A320D182-B1DF-4E30-8F1F-D08548522852}"/>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6988905" y="528990"/>
            <a:ext cx="651326" cy="642152"/>
          </a:xfrm>
          <a:prstGeom prst="rect">
            <a:avLst/>
          </a:prstGeom>
        </p:spPr>
      </p:pic>
      <p:pic>
        <p:nvPicPr>
          <p:cNvPr id="22" name="Picture 21">
            <a:extLst>
              <a:ext uri="{FF2B5EF4-FFF2-40B4-BE49-F238E27FC236}">
                <a16:creationId xmlns:a16="http://schemas.microsoft.com/office/drawing/2014/main" id="{3B4780D6-C924-4DE6-A661-08C80B0A23DC}"/>
              </a:ext>
            </a:extLst>
          </p:cNvPr>
          <p:cNvPicPr>
            <a:picLocks noChangeAspect="1"/>
          </p:cNvPicPr>
          <p:nvPr/>
        </p:nvPicPr>
        <p:blipFill rotWithShape="1">
          <a:blip r:embed="rId11">
            <a:clrChange>
              <a:clrFrom>
                <a:srgbClr val="FFFFFF"/>
              </a:clrFrom>
              <a:clrTo>
                <a:srgbClr val="FFFFFF">
                  <a:alpha val="0"/>
                </a:srgbClr>
              </a:clrTo>
            </a:clrChange>
          </a:blip>
          <a:srcRect l="-1" t="6716" r="95"/>
          <a:stretch/>
        </p:blipFill>
        <p:spPr>
          <a:xfrm>
            <a:off x="259881" y="1656632"/>
            <a:ext cx="7499725" cy="3505571"/>
          </a:xfrm>
          <a:prstGeom prst="rect">
            <a:avLst/>
          </a:prstGeom>
        </p:spPr>
      </p:pic>
      <p:pic>
        <p:nvPicPr>
          <p:cNvPr id="38" name="Picture 37">
            <a:extLst>
              <a:ext uri="{FF2B5EF4-FFF2-40B4-BE49-F238E27FC236}">
                <a16:creationId xmlns:a16="http://schemas.microsoft.com/office/drawing/2014/main" id="{38F00CD3-9B2B-400D-B968-17352D9506B4}"/>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7594333" y="2080851"/>
            <a:ext cx="1549667" cy="2657131"/>
          </a:xfrm>
          <a:prstGeom prst="rect">
            <a:avLst/>
          </a:prstGeom>
        </p:spPr>
      </p:pic>
    </p:spTree>
    <p:extLst>
      <p:ext uri="{BB962C8B-B14F-4D97-AF65-F5344CB8AC3E}">
        <p14:creationId xmlns:p14="http://schemas.microsoft.com/office/powerpoint/2010/main" val="1506442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C3E695-3A98-4D24-9D88-EB9A16AB38D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739759"/>
            <a:ext cx="7680838" cy="3287808"/>
          </a:xfrm>
          <a:prstGeom prst="rect">
            <a:avLst/>
          </a:prstGeom>
        </p:spPr>
      </p:pic>
      <p:sp>
        <p:nvSpPr>
          <p:cNvPr id="6" name="TextBox 5">
            <a:extLst>
              <a:ext uri="{FF2B5EF4-FFF2-40B4-BE49-F238E27FC236}">
                <a16:creationId xmlns:a16="http://schemas.microsoft.com/office/drawing/2014/main" id="{F41E462F-5A0A-4EE6-9A06-51175DE90D4C}"/>
              </a:ext>
            </a:extLst>
          </p:cNvPr>
          <p:cNvSpPr txBox="1"/>
          <p:nvPr/>
        </p:nvSpPr>
        <p:spPr>
          <a:xfrm>
            <a:off x="197108" y="115933"/>
            <a:ext cx="4928134" cy="553998"/>
          </a:xfrm>
          <a:prstGeom prst="rect">
            <a:avLst/>
          </a:prstGeom>
          <a:noFill/>
        </p:spPr>
        <p:txBody>
          <a:bodyPr wrap="square" rtlCol="0">
            <a:spAutoFit/>
          </a:bodyPr>
          <a:lstStyle/>
          <a:p>
            <a:r>
              <a:rPr lang="en-US" altLang="zh-CN" sz="1600" dirty="0">
                <a:latin typeface="DM Sans" pitchFamily="2" charset="0"/>
              </a:rPr>
              <a:t>Consistent good rating</a:t>
            </a:r>
          </a:p>
          <a:p>
            <a:r>
              <a:rPr lang="en-US" dirty="0">
                <a:latin typeface="DM Sans" pitchFamily="2" charset="0"/>
              </a:rPr>
              <a:t>Other examples: D</a:t>
            </a:r>
            <a:r>
              <a:rPr lang="en-US" altLang="zh-CN" dirty="0">
                <a:latin typeface="DM Sans" pitchFamily="2" charset="0"/>
              </a:rPr>
              <a:t>ocumentary, animation, history</a:t>
            </a:r>
            <a:endParaRPr lang="en-US" dirty="0">
              <a:latin typeface="DM Sans" pitchFamily="2" charset="0"/>
            </a:endParaRPr>
          </a:p>
        </p:txBody>
      </p:sp>
      <p:pic>
        <p:nvPicPr>
          <p:cNvPr id="8" name="Picture 7">
            <a:extLst>
              <a:ext uri="{FF2B5EF4-FFF2-40B4-BE49-F238E27FC236}">
                <a16:creationId xmlns:a16="http://schemas.microsoft.com/office/drawing/2014/main" id="{1A50FAA2-CAA5-42E9-AEB5-C8C32DB498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94333" y="2157253"/>
            <a:ext cx="1549667" cy="2657131"/>
          </a:xfrm>
          <a:prstGeom prst="rect">
            <a:avLst/>
          </a:prstGeom>
        </p:spPr>
      </p:pic>
      <p:cxnSp>
        <p:nvCxnSpPr>
          <p:cNvPr id="10" name="Straight Arrow Connector 9">
            <a:extLst>
              <a:ext uri="{FF2B5EF4-FFF2-40B4-BE49-F238E27FC236}">
                <a16:creationId xmlns:a16="http://schemas.microsoft.com/office/drawing/2014/main" id="{6F0C4CBC-9A56-4025-86CA-C9860EA30A49}"/>
              </a:ext>
            </a:extLst>
          </p:cNvPr>
          <p:cNvCxnSpPr/>
          <p:nvPr/>
        </p:nvCxnSpPr>
        <p:spPr>
          <a:xfrm>
            <a:off x="7594333" y="2510147"/>
            <a:ext cx="1907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2">
            <a:extLst>
              <a:ext uri="{FF2B5EF4-FFF2-40B4-BE49-F238E27FC236}">
                <a16:creationId xmlns:a16="http://schemas.microsoft.com/office/drawing/2014/main" id="{FE7E0EA9-126A-4EED-A3E7-7B683034220E}"/>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9350" t="10446" r="-632"/>
          <a:stretch/>
        </p:blipFill>
        <p:spPr bwMode="auto">
          <a:xfrm>
            <a:off x="415847" y="743204"/>
            <a:ext cx="1498813" cy="10386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C62146B-3BB2-4B76-9EB0-454871B35C73}"/>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6984" t="9276"/>
          <a:stretch/>
        </p:blipFill>
        <p:spPr bwMode="auto">
          <a:xfrm>
            <a:off x="2277713" y="738319"/>
            <a:ext cx="1560525" cy="10435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a:extLst>
              <a:ext uri="{FF2B5EF4-FFF2-40B4-BE49-F238E27FC236}">
                <a16:creationId xmlns:a16="http://schemas.microsoft.com/office/drawing/2014/main" id="{11659B7A-E42F-441B-805B-C417A1454741}"/>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9025" t="13040"/>
          <a:stretch/>
        </p:blipFill>
        <p:spPr bwMode="auto">
          <a:xfrm>
            <a:off x="4151163" y="734524"/>
            <a:ext cx="1580710" cy="10561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9D799D8F-7C13-4322-9AAE-15E9A9A4428C}"/>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8625" t="10345" r="435"/>
          <a:stretch/>
        </p:blipFill>
        <p:spPr bwMode="auto">
          <a:xfrm>
            <a:off x="6044798" y="707965"/>
            <a:ext cx="1443790" cy="1056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175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27DECE-EF78-4AD6-B20F-7526E2C5C83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697015"/>
            <a:ext cx="7776483" cy="3375947"/>
          </a:xfrm>
          <a:prstGeom prst="rect">
            <a:avLst/>
          </a:prstGeom>
        </p:spPr>
      </p:pic>
      <p:sp>
        <p:nvSpPr>
          <p:cNvPr id="6" name="TextBox 5">
            <a:extLst>
              <a:ext uri="{FF2B5EF4-FFF2-40B4-BE49-F238E27FC236}">
                <a16:creationId xmlns:a16="http://schemas.microsoft.com/office/drawing/2014/main" id="{FDAF7412-6D0F-4118-944E-51CD6347F970}"/>
              </a:ext>
            </a:extLst>
          </p:cNvPr>
          <p:cNvSpPr txBox="1"/>
          <p:nvPr/>
        </p:nvSpPr>
        <p:spPr>
          <a:xfrm>
            <a:off x="104037" y="176198"/>
            <a:ext cx="4928134" cy="553998"/>
          </a:xfrm>
          <a:prstGeom prst="rect">
            <a:avLst/>
          </a:prstGeom>
          <a:noFill/>
        </p:spPr>
        <p:txBody>
          <a:bodyPr wrap="square" rtlCol="0">
            <a:spAutoFit/>
          </a:bodyPr>
          <a:lstStyle/>
          <a:p>
            <a:r>
              <a:rPr lang="en-US" altLang="zh-CN" sz="1600" dirty="0">
                <a:latin typeface="DM Sans" pitchFamily="2" charset="0"/>
              </a:rPr>
              <a:t>Consistent bad rating</a:t>
            </a:r>
          </a:p>
          <a:p>
            <a:r>
              <a:rPr lang="en-US" dirty="0">
                <a:latin typeface="DM Sans" pitchFamily="2" charset="0"/>
              </a:rPr>
              <a:t>Other examples: Horror, Thrill</a:t>
            </a:r>
          </a:p>
        </p:txBody>
      </p:sp>
      <p:pic>
        <p:nvPicPr>
          <p:cNvPr id="7" name="Picture 6">
            <a:extLst>
              <a:ext uri="{FF2B5EF4-FFF2-40B4-BE49-F238E27FC236}">
                <a16:creationId xmlns:a16="http://schemas.microsoft.com/office/drawing/2014/main" id="{DE1867E2-D970-4071-8B52-E9907922749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94333" y="2302970"/>
            <a:ext cx="1549667" cy="2657131"/>
          </a:xfrm>
          <a:prstGeom prst="rect">
            <a:avLst/>
          </a:prstGeom>
        </p:spPr>
      </p:pic>
      <p:cxnSp>
        <p:nvCxnSpPr>
          <p:cNvPr id="9" name="Straight Arrow Connector 8">
            <a:extLst>
              <a:ext uri="{FF2B5EF4-FFF2-40B4-BE49-F238E27FC236}">
                <a16:creationId xmlns:a16="http://schemas.microsoft.com/office/drawing/2014/main" id="{A1CD6E5C-63D5-41E3-9070-0A25950E4434}"/>
              </a:ext>
            </a:extLst>
          </p:cNvPr>
          <p:cNvCxnSpPr/>
          <p:nvPr/>
        </p:nvCxnSpPr>
        <p:spPr>
          <a:xfrm>
            <a:off x="7501467" y="4304748"/>
            <a:ext cx="2750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2">
            <a:extLst>
              <a:ext uri="{FF2B5EF4-FFF2-40B4-BE49-F238E27FC236}">
                <a16:creationId xmlns:a16="http://schemas.microsoft.com/office/drawing/2014/main" id="{0D0761A4-0ECE-4FE0-A760-10F4313D4ECD}"/>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9350" t="10446" r="-632"/>
          <a:stretch/>
        </p:blipFill>
        <p:spPr bwMode="auto">
          <a:xfrm>
            <a:off x="428726" y="730196"/>
            <a:ext cx="1498813" cy="10386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A50410D-8E11-407D-868F-578BF42ACACB}"/>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6984" t="9276"/>
          <a:stretch/>
        </p:blipFill>
        <p:spPr bwMode="auto">
          <a:xfrm>
            <a:off x="2290592" y="725311"/>
            <a:ext cx="1560525" cy="10435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a:extLst>
              <a:ext uri="{FF2B5EF4-FFF2-40B4-BE49-F238E27FC236}">
                <a16:creationId xmlns:a16="http://schemas.microsoft.com/office/drawing/2014/main" id="{C8B4B40D-4030-4F00-B49E-7212C35A0224}"/>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9025" t="13040"/>
          <a:stretch/>
        </p:blipFill>
        <p:spPr bwMode="auto">
          <a:xfrm>
            <a:off x="4164042" y="721516"/>
            <a:ext cx="1580710" cy="10561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D085EC54-81EE-4FCA-A7C8-7007AE2B2733}"/>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8625" t="10345" r="435"/>
          <a:stretch/>
        </p:blipFill>
        <p:spPr bwMode="auto">
          <a:xfrm>
            <a:off x="6057677" y="694957"/>
            <a:ext cx="1443790" cy="1056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296247"/>
      </p:ext>
    </p:extLst>
  </p:cSld>
  <p:clrMapOvr>
    <a:masterClrMapping/>
  </p:clrMapOvr>
</p:sld>
</file>

<file path=ppt/theme/theme1.xml><?xml version="1.0" encoding="utf-8"?>
<a:theme xmlns:a="http://schemas.openxmlformats.org/drawingml/2006/main" name="Film Industry Analysis by Slidesgo">
  <a:themeElements>
    <a:clrScheme name="Simple Light">
      <a:dk1>
        <a:srgbClr val="000000"/>
      </a:dk1>
      <a:lt1>
        <a:srgbClr val="FFFCF5"/>
      </a:lt1>
      <a:dk2>
        <a:srgbClr val="B0CD3D"/>
      </a:dk2>
      <a:lt2>
        <a:srgbClr val="ED6749"/>
      </a:lt2>
      <a:accent1>
        <a:srgbClr val="FAAE62"/>
      </a:accent1>
      <a:accent2>
        <a:srgbClr val="DE9576"/>
      </a:accent2>
      <a:accent3>
        <a:srgbClr val="EFD048"/>
      </a:accent3>
      <a:accent4>
        <a:srgbClr val="D9B991"/>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3286</TotalTime>
  <Words>893</Words>
  <Application>Microsoft Office PowerPoint</Application>
  <PresentationFormat>On-screen Show (16:9)</PresentationFormat>
  <Paragraphs>63</Paragraphs>
  <Slides>13</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Anaheim</vt:lpstr>
      <vt:lpstr>PT Serif</vt:lpstr>
      <vt:lpstr>DM Sans</vt:lpstr>
      <vt:lpstr>Roboto Condensed Light</vt:lpstr>
      <vt:lpstr>Roboto</vt:lpstr>
      <vt:lpstr>Film Industry Analysis by Slidesgo</vt:lpstr>
      <vt:lpstr>Movies Rating Prediction Analysis</vt:lpstr>
      <vt:lpstr>Nonnegligible impact of movie user score</vt:lpstr>
      <vt:lpstr>PowerPoint Presentation</vt:lpstr>
      <vt:lpstr>PowerPoint Presentation</vt:lpstr>
      <vt:lpstr>PowerPoint Presentation</vt:lpstr>
      <vt:lpstr>Distribution analysis</vt:lpstr>
      <vt:lpstr>Genre analysis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Film Industry Analysis</dc:title>
  <cp:lastModifiedBy>zimu su</cp:lastModifiedBy>
  <cp:revision>35</cp:revision>
  <dcterms:modified xsi:type="dcterms:W3CDTF">2022-03-24T00:06:07Z</dcterms:modified>
</cp:coreProperties>
</file>